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8"/>
  </p:notesMasterIdLst>
  <p:sldIdLst>
    <p:sldId id="256" r:id="rId6"/>
    <p:sldId id="260" r:id="rId7"/>
  </p:sldIdLst>
  <p:sldSz cx="7772400" cy="10058400"/>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8" userDrawn="1">
          <p15:clr>
            <a:srgbClr val="A4A3A4"/>
          </p15:clr>
        </p15:guide>
        <p15:guide id="3" orient="horz"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CBF0CC-CDA4-55BC-8364-55D3CBB54C4C}" name="Robert Hall" initials="RH" userId="Robert Ha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 Butler Bradford" initials="LB" lastIdx="37" clrIdx="0">
    <p:extLst>
      <p:ext uri="{19B8F6BF-5375-455C-9EA6-DF929625EA0E}">
        <p15:presenceInfo xmlns:p15="http://schemas.microsoft.com/office/powerpoint/2012/main" userId="Lynn Butler Bradford" providerId="None"/>
      </p:ext>
    </p:extLst>
  </p:cmAuthor>
  <p:cmAuthor id="2" name="Ochs, Laura" initials="OL" lastIdx="25" clrIdx="1">
    <p:extLst>
      <p:ext uri="{19B8F6BF-5375-455C-9EA6-DF929625EA0E}">
        <p15:presenceInfo xmlns:p15="http://schemas.microsoft.com/office/powerpoint/2012/main" userId="S::lochs@metlife.com::d36d3d17-622d-4b08-8e7c-27ebd5b6f857" providerId="AD"/>
      </p:ext>
    </p:extLst>
  </p:cmAuthor>
  <p:cmAuthor id="3" name="Jeannette Bordeau" initials="JB" lastIdx="6" clrIdx="2">
    <p:extLst>
      <p:ext uri="{19B8F6BF-5375-455C-9EA6-DF929625EA0E}">
        <p15:presenceInfo xmlns:p15="http://schemas.microsoft.com/office/powerpoint/2012/main" userId="S::jbordeau@aquent.com::8d61efc4-73ee-4c35-853c-c19c011a72ef" providerId="AD"/>
      </p:ext>
    </p:extLst>
  </p:cmAuthor>
  <p:cmAuthor id="4" name="Chris Caravello" initials="CC" lastIdx="4" clrIdx="3">
    <p:extLst>
      <p:ext uri="{19B8F6BF-5375-455C-9EA6-DF929625EA0E}">
        <p15:presenceInfo xmlns:p15="http://schemas.microsoft.com/office/powerpoint/2012/main" userId="S::ccaravello@aquent.com::8d548e07-073a-4c63-acf3-45ea49617ceb" providerId="AD"/>
      </p:ext>
    </p:extLst>
  </p:cmAuthor>
  <p:cmAuthor id="5" name="Wiley, Catherine" initials="WC" lastIdx="6" clrIdx="4">
    <p:extLst>
      <p:ext uri="{19B8F6BF-5375-455C-9EA6-DF929625EA0E}">
        <p15:presenceInfo xmlns:p15="http://schemas.microsoft.com/office/powerpoint/2012/main" userId="S::cwiley@aquent.com::2ed8d82a-82d5-47bd-8ac3-6c49a37d8544" providerId="AD"/>
      </p:ext>
    </p:extLst>
  </p:cmAuthor>
  <p:cmAuthor id="6" name="Kientzler, Tom" initials="KT" lastIdx="1" clrIdx="5">
    <p:extLst>
      <p:ext uri="{19B8F6BF-5375-455C-9EA6-DF929625EA0E}">
        <p15:presenceInfo xmlns:p15="http://schemas.microsoft.com/office/powerpoint/2012/main" userId="S::tkientzler@metlife.com::5dae904b-a8b8-443c-b8b6-ecd9bd6568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99632"/>
    <a:srgbClr val="FFC600"/>
    <a:srgbClr val="FF6200"/>
    <a:srgbClr val="DDDDDD"/>
    <a:srgbClr val="C0C0C0"/>
    <a:srgbClr val="B2B2B2"/>
    <a:srgbClr val="CBE39E"/>
    <a:srgbClr val="9AC6ED"/>
    <a:srgbClr val="76A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2087" autoAdjust="0"/>
    <p:restoredTop sz="94694"/>
  </p:normalViewPr>
  <p:slideViewPr>
    <p:cSldViewPr snapToGrid="0" showGuides="1">
      <p:cViewPr>
        <p:scale>
          <a:sx n="112" d="100"/>
          <a:sy n="112" d="100"/>
        </p:scale>
        <p:origin x="1806" y="-3492"/>
      </p:cViewPr>
      <p:guideLst>
        <p:guide pos="2448"/>
        <p:guide orient="horz"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tags" Target="tags/tag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BF3A6-2B51-40A1-B062-5E2867C46EB5}" type="datetimeFigureOut">
              <a:rPr lang="en-US" smtClean="0"/>
              <a:t>4/12/2022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8F034-7798-42F6-B3A3-E390F33BF95C}" type="slidenum">
              <a:rPr lang="en-US" smtClean="0"/>
              <a:t>‹#›</a:t>
            </a:fld>
            <a:endParaRPr lang="en-US"/>
          </a:p>
        </p:txBody>
      </p:sp>
    </p:spTree>
    <p:extLst>
      <p:ext uri="{BB962C8B-B14F-4D97-AF65-F5344CB8AC3E}">
        <p14:creationId xmlns:p14="http://schemas.microsoft.com/office/powerpoint/2010/main" val="380945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Q Flyer pg 1">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4D684E1-AEA9-486F-9B2A-B83704A68242}"/>
              </a:ext>
            </a:extLst>
          </p:cNvPr>
          <p:cNvSpPr>
            <a:spLocks noGrp="1"/>
          </p:cNvSpPr>
          <p:nvPr userDrawn="1">
            <p:ph type="ftr" sz="quarter" idx="10"/>
          </p:nvPr>
        </p:nvSpPr>
        <p:spPr/>
        <p:txBody>
          <a:bodyPr/>
          <a:lstStyle/>
          <a:p>
            <a:endParaRPr lang="en-US" dirty="0"/>
          </a:p>
        </p:txBody>
      </p:sp>
      <p:sp>
        <p:nvSpPr>
          <p:cNvPr id="19" name="Text Placeholder 16">
            <a:extLst>
              <a:ext uri="{FF2B5EF4-FFF2-40B4-BE49-F238E27FC236}">
                <a16:creationId xmlns:a16="http://schemas.microsoft.com/office/drawing/2014/main" id="{4FC522F4-4452-432F-A106-47E8D8E3F1C5}"/>
              </a:ext>
            </a:extLst>
          </p:cNvPr>
          <p:cNvSpPr>
            <a:spLocks noGrp="1"/>
          </p:cNvSpPr>
          <p:nvPr userDrawn="1">
            <p:ph type="body" sz="quarter" idx="14"/>
          </p:nvPr>
        </p:nvSpPr>
        <p:spPr>
          <a:xfrm>
            <a:off x="4463716" y="425116"/>
            <a:ext cx="2851484" cy="224589"/>
          </a:xfrm>
        </p:spPr>
        <p:txBody>
          <a:bodyPr/>
          <a:lstStyle>
            <a:lvl1pPr algn="r">
              <a:defRPr sz="1000" b="1">
                <a:solidFill>
                  <a:srgbClr val="75787B"/>
                </a:solidFill>
              </a:defRPr>
            </a:lvl1pPr>
          </a:lstStyle>
          <a:p>
            <a:pPr lvl="0"/>
            <a:r>
              <a:rPr lang="en-US" dirty="0"/>
              <a:t>Click to edit Master text styles</a:t>
            </a:r>
          </a:p>
        </p:txBody>
      </p:sp>
      <p:sp>
        <p:nvSpPr>
          <p:cNvPr id="21" name="Text Placeholder 20">
            <a:extLst>
              <a:ext uri="{FF2B5EF4-FFF2-40B4-BE49-F238E27FC236}">
                <a16:creationId xmlns:a16="http://schemas.microsoft.com/office/drawing/2014/main" id="{8CF77485-10CD-462B-B7CC-66648B2C3325}"/>
              </a:ext>
            </a:extLst>
          </p:cNvPr>
          <p:cNvSpPr>
            <a:spLocks noGrp="1"/>
          </p:cNvSpPr>
          <p:nvPr userDrawn="1">
            <p:ph type="body" sz="quarter" idx="25"/>
          </p:nvPr>
        </p:nvSpPr>
        <p:spPr>
          <a:xfrm>
            <a:off x="455894" y="4722831"/>
            <a:ext cx="6859306" cy="365760"/>
          </a:xfrm>
        </p:spPr>
        <p:txBody>
          <a:bodyPr/>
          <a:lstStyle>
            <a:lvl1pPr>
              <a:defRPr sz="1000"/>
            </a:lvl1pPr>
            <a:lvl2pPr>
              <a:defRPr sz="900"/>
            </a:lvl2pPr>
            <a:lvl3pPr>
              <a:defRPr sz="900"/>
            </a:lvl3pPr>
            <a:lvl4pPr>
              <a:defRPr sz="900"/>
            </a:lvl4pPr>
            <a:lvl5pPr>
              <a:defRPr sz="900"/>
            </a:lvl5pPr>
          </a:lstStyle>
          <a:p>
            <a:pPr lvl="0"/>
            <a:r>
              <a:rPr lang="en-US" dirty="0"/>
              <a:t>Click to edit Master text styles</a:t>
            </a:r>
          </a:p>
        </p:txBody>
      </p:sp>
      <p:sp>
        <p:nvSpPr>
          <p:cNvPr id="22" name="Text Placeholder 20">
            <a:extLst>
              <a:ext uri="{FF2B5EF4-FFF2-40B4-BE49-F238E27FC236}">
                <a16:creationId xmlns:a16="http://schemas.microsoft.com/office/drawing/2014/main" id="{AA15E7F8-0ABB-4141-8849-26841D9E4FF6}"/>
              </a:ext>
            </a:extLst>
          </p:cNvPr>
          <p:cNvSpPr>
            <a:spLocks noGrp="1"/>
          </p:cNvSpPr>
          <p:nvPr>
            <p:ph type="body" sz="quarter" idx="35"/>
          </p:nvPr>
        </p:nvSpPr>
        <p:spPr>
          <a:xfrm>
            <a:off x="455894" y="5120639"/>
            <a:ext cx="2103120" cy="4232366"/>
          </a:xfrm>
        </p:spPr>
        <p:txBody>
          <a:bodyPr/>
          <a:lstStyle>
            <a:lvl1pPr marL="118872" indent="-118872">
              <a:spcBef>
                <a:spcPts val="0"/>
              </a:spcBef>
              <a:spcAft>
                <a:spcPts val="0"/>
              </a:spcAft>
              <a:buFont typeface="Arial" panose="020B0604020202020204" pitchFamily="34" charset="0"/>
              <a:buChar char="•"/>
              <a:defRPr sz="900"/>
            </a:lvl1pPr>
            <a:lvl2pPr marL="0" indent="0">
              <a:buNone/>
              <a:defRPr sz="1000"/>
            </a:lvl2pPr>
            <a:lvl3pPr>
              <a:defRPr sz="1000"/>
            </a:lvl3pPr>
            <a:lvl4pPr>
              <a:defRPr sz="1000"/>
            </a:lvl4pPr>
            <a:lvl5pPr>
              <a:defRPr sz="1000"/>
            </a:lvl5pPr>
          </a:lstStyle>
          <a:p>
            <a:pPr lvl="0"/>
            <a:r>
              <a:rPr lang="en-US" dirty="0"/>
              <a:t>Click to edit Master text styles</a:t>
            </a:r>
          </a:p>
        </p:txBody>
      </p:sp>
      <p:sp>
        <p:nvSpPr>
          <p:cNvPr id="23" name="Text Placeholder 20">
            <a:extLst>
              <a:ext uri="{FF2B5EF4-FFF2-40B4-BE49-F238E27FC236}">
                <a16:creationId xmlns:a16="http://schemas.microsoft.com/office/drawing/2014/main" id="{10DA5AF1-D514-4D87-99C9-7D855B2EEFF9}"/>
              </a:ext>
            </a:extLst>
          </p:cNvPr>
          <p:cNvSpPr>
            <a:spLocks noGrp="1"/>
          </p:cNvSpPr>
          <p:nvPr>
            <p:ph type="body" sz="quarter" idx="36"/>
          </p:nvPr>
        </p:nvSpPr>
        <p:spPr>
          <a:xfrm>
            <a:off x="2834640" y="5120639"/>
            <a:ext cx="2103120" cy="4232366"/>
          </a:xfrm>
        </p:spPr>
        <p:txBody>
          <a:bodyPr/>
          <a:lstStyle>
            <a:lvl1pPr marL="118872" indent="-118872">
              <a:spcBef>
                <a:spcPts val="0"/>
              </a:spcBef>
              <a:spcAft>
                <a:spcPts val="0"/>
              </a:spcAft>
              <a:buFont typeface="Arial" panose="020B0604020202020204" pitchFamily="34" charset="0"/>
              <a:buChar char="•"/>
              <a:defRPr sz="900"/>
            </a:lvl1pPr>
            <a:lvl2pPr marL="0" indent="0">
              <a:buNone/>
              <a:defRPr sz="1000"/>
            </a:lvl2pPr>
            <a:lvl3pPr>
              <a:defRPr sz="1000"/>
            </a:lvl3pPr>
            <a:lvl4pPr>
              <a:defRPr sz="1000"/>
            </a:lvl4pPr>
            <a:lvl5pPr>
              <a:defRPr sz="1000"/>
            </a:lvl5pPr>
          </a:lstStyle>
          <a:p>
            <a:pPr lvl="0"/>
            <a:r>
              <a:rPr lang="en-US" dirty="0"/>
              <a:t>Click to edit Master text styles</a:t>
            </a:r>
          </a:p>
        </p:txBody>
      </p:sp>
      <p:sp>
        <p:nvSpPr>
          <p:cNvPr id="26" name="Text Placeholder 20">
            <a:extLst>
              <a:ext uri="{FF2B5EF4-FFF2-40B4-BE49-F238E27FC236}">
                <a16:creationId xmlns:a16="http://schemas.microsoft.com/office/drawing/2014/main" id="{D340C0F4-9F93-4FF9-916B-02E5247F6C86}"/>
              </a:ext>
            </a:extLst>
          </p:cNvPr>
          <p:cNvSpPr>
            <a:spLocks noGrp="1"/>
          </p:cNvSpPr>
          <p:nvPr>
            <p:ph type="body" sz="quarter" idx="37"/>
          </p:nvPr>
        </p:nvSpPr>
        <p:spPr>
          <a:xfrm>
            <a:off x="5212080" y="5120639"/>
            <a:ext cx="2103120" cy="4232366"/>
          </a:xfrm>
        </p:spPr>
        <p:txBody>
          <a:bodyPr/>
          <a:lstStyle>
            <a:lvl1pPr marL="118872" indent="-118872">
              <a:spcBef>
                <a:spcPts val="0"/>
              </a:spcBef>
              <a:spcAft>
                <a:spcPts val="0"/>
              </a:spcAft>
              <a:buFont typeface="Arial" panose="020B0604020202020204" pitchFamily="34" charset="0"/>
              <a:buChar char="•"/>
              <a:defRPr sz="900"/>
            </a:lvl1pPr>
            <a:lvl2pPr marL="0" indent="0">
              <a:buNone/>
              <a:defRPr sz="1000"/>
            </a:lvl2pPr>
            <a:lvl3pPr>
              <a:defRPr sz="1000"/>
            </a:lvl3pPr>
            <a:lvl4pPr>
              <a:defRPr sz="1000"/>
            </a:lvl4pPr>
            <a:lvl5pPr>
              <a:defRPr sz="1000"/>
            </a:lvl5pPr>
          </a:lstStyle>
          <a:p>
            <a:pPr lvl="0"/>
            <a:r>
              <a:rPr lang="en-US" dirty="0"/>
              <a:t>Click to edit Master text styles</a:t>
            </a:r>
          </a:p>
        </p:txBody>
      </p:sp>
      <p:sp>
        <p:nvSpPr>
          <p:cNvPr id="8" name="Text Placeholder 16">
            <a:extLst>
              <a:ext uri="{FF2B5EF4-FFF2-40B4-BE49-F238E27FC236}">
                <a16:creationId xmlns:a16="http://schemas.microsoft.com/office/drawing/2014/main" id="{D64D7E63-A1FB-4628-9CFB-624D560B05FA}"/>
              </a:ext>
            </a:extLst>
          </p:cNvPr>
          <p:cNvSpPr>
            <a:spLocks noGrp="1"/>
          </p:cNvSpPr>
          <p:nvPr>
            <p:ph type="body" sz="quarter" idx="24"/>
          </p:nvPr>
        </p:nvSpPr>
        <p:spPr>
          <a:xfrm>
            <a:off x="2148756" y="345348"/>
            <a:ext cx="3429000" cy="533956"/>
          </a:xfrm>
        </p:spPr>
        <p:txBody>
          <a:bodyPr anchor="ctr"/>
          <a:lstStyle>
            <a:lvl1pPr>
              <a:defRPr sz="2000">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8616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Q Flyer pg 2">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35EC1207-7286-3D41-800F-C14A47FFEC9B}"/>
              </a:ext>
            </a:extLst>
          </p:cNvPr>
          <p:cNvSpPr>
            <a:spLocks noGrp="1"/>
          </p:cNvSpPr>
          <p:nvPr>
            <p:ph type="body" sz="quarter" idx="55"/>
          </p:nvPr>
        </p:nvSpPr>
        <p:spPr>
          <a:xfrm>
            <a:off x="3425588" y="9233848"/>
            <a:ext cx="3889612" cy="128016"/>
          </a:xfrm>
        </p:spPr>
        <p:txBody>
          <a:bodyPr anchor="t"/>
          <a:lstStyle>
            <a:lvl1pPr algn="r">
              <a:spcAft>
                <a:spcPts val="300"/>
              </a:spcAft>
              <a:defRPr sz="800" b="1" spc="-20" baseline="0">
                <a:solidFill>
                  <a:schemeClr val="tx2">
                    <a:lumMod val="75000"/>
                  </a:schemeClr>
                </a:solidFill>
              </a:defRPr>
            </a:lvl1pPr>
          </a:lstStyle>
          <a:p>
            <a:pPr lvl="0"/>
            <a:r>
              <a:rPr lang="en-US" dirty="0"/>
              <a:t>Click to edit Master text styles</a:t>
            </a:r>
          </a:p>
        </p:txBody>
      </p:sp>
      <p:sp>
        <p:nvSpPr>
          <p:cNvPr id="3" name="Text Placeholder 2">
            <a:extLst>
              <a:ext uri="{FF2B5EF4-FFF2-40B4-BE49-F238E27FC236}">
                <a16:creationId xmlns:a16="http://schemas.microsoft.com/office/drawing/2014/main" id="{1C91ECBC-284D-49CD-BE45-49ECAFBD3ED9}"/>
              </a:ext>
            </a:extLst>
          </p:cNvPr>
          <p:cNvSpPr>
            <a:spLocks noGrp="1"/>
          </p:cNvSpPr>
          <p:nvPr>
            <p:ph type="body" sz="quarter" idx="36" hasCustomPrompt="1"/>
          </p:nvPr>
        </p:nvSpPr>
        <p:spPr>
          <a:xfrm>
            <a:off x="457200" y="1382713"/>
            <a:ext cx="6858000" cy="1377579"/>
          </a:xfrm>
          <a:solidFill>
            <a:srgbClr val="F2F2F2"/>
          </a:solidFill>
        </p:spPr>
        <p:txBody>
          <a:bodyPr/>
          <a:lstStyle>
            <a:lvl1pPr>
              <a:defRPr>
                <a:solidFill>
                  <a:srgbClr val="F2F2F2"/>
                </a:solidFill>
              </a:defRPr>
            </a:lvl1pPr>
          </a:lstStyle>
          <a:p>
            <a:pPr lvl="0"/>
            <a:r>
              <a:rPr lang="en-US" dirty="0"/>
              <a:t>a</a:t>
            </a:r>
          </a:p>
        </p:txBody>
      </p:sp>
      <p:sp>
        <p:nvSpPr>
          <p:cNvPr id="17" name="Text Placeholder 16">
            <a:extLst>
              <a:ext uri="{FF2B5EF4-FFF2-40B4-BE49-F238E27FC236}">
                <a16:creationId xmlns:a16="http://schemas.microsoft.com/office/drawing/2014/main" id="{DD69D510-7B33-452C-A4A4-FD4A89CB77FE}"/>
              </a:ext>
            </a:extLst>
          </p:cNvPr>
          <p:cNvSpPr>
            <a:spLocks noGrp="1"/>
          </p:cNvSpPr>
          <p:nvPr>
            <p:ph type="body" sz="quarter" idx="12"/>
          </p:nvPr>
        </p:nvSpPr>
        <p:spPr>
          <a:xfrm>
            <a:off x="457198" y="425116"/>
            <a:ext cx="3566160" cy="224589"/>
          </a:xfrm>
        </p:spPr>
        <p:txBody>
          <a:bodyPr/>
          <a:lstStyle>
            <a:lvl1pPr>
              <a:spcAft>
                <a:spcPts val="0"/>
              </a:spcAft>
              <a:defRPr sz="1200" b="1" spc="0" baseline="0">
                <a:solidFill>
                  <a:schemeClr val="tx1"/>
                </a:solidFill>
              </a:defRPr>
            </a:lvl1pPr>
          </a:lstStyle>
          <a:p>
            <a:pPr lvl="0"/>
            <a:r>
              <a:rPr lang="en-US" dirty="0"/>
              <a:t>Click to edit Master text styles</a:t>
            </a:r>
          </a:p>
        </p:txBody>
      </p:sp>
      <p:sp>
        <p:nvSpPr>
          <p:cNvPr id="53" name="Text Placeholder 16">
            <a:extLst>
              <a:ext uri="{FF2B5EF4-FFF2-40B4-BE49-F238E27FC236}">
                <a16:creationId xmlns:a16="http://schemas.microsoft.com/office/drawing/2014/main" id="{54AA1767-7066-4598-AB53-0744E25A5863}"/>
              </a:ext>
            </a:extLst>
          </p:cNvPr>
          <p:cNvSpPr>
            <a:spLocks noGrp="1"/>
          </p:cNvSpPr>
          <p:nvPr>
            <p:ph type="body" sz="quarter" idx="24"/>
          </p:nvPr>
        </p:nvSpPr>
        <p:spPr>
          <a:xfrm>
            <a:off x="3425588" y="9376018"/>
            <a:ext cx="3889612" cy="274320"/>
          </a:xfrm>
        </p:spPr>
        <p:txBody>
          <a:bodyPr anchor="t"/>
          <a:lstStyle>
            <a:lvl1pPr algn="r">
              <a:spcAft>
                <a:spcPts val="300"/>
              </a:spcAft>
              <a:defRPr sz="650">
                <a:solidFill>
                  <a:schemeClr val="tx2">
                    <a:lumMod val="75000"/>
                  </a:schemeClr>
                </a:solidFill>
              </a:defRPr>
            </a:lvl1pPr>
          </a:lstStyle>
          <a:p>
            <a:pPr lvl="0"/>
            <a:r>
              <a:rPr lang="en-US" dirty="0"/>
              <a:t>Click to edit Master text styles</a:t>
            </a:r>
          </a:p>
        </p:txBody>
      </p:sp>
      <p:sp>
        <p:nvSpPr>
          <p:cNvPr id="21" name="Text Placeholder 20">
            <a:extLst>
              <a:ext uri="{FF2B5EF4-FFF2-40B4-BE49-F238E27FC236}">
                <a16:creationId xmlns:a16="http://schemas.microsoft.com/office/drawing/2014/main" id="{8CF77485-10CD-462B-B7CC-66648B2C3325}"/>
              </a:ext>
            </a:extLst>
          </p:cNvPr>
          <p:cNvSpPr>
            <a:spLocks noGrp="1"/>
          </p:cNvSpPr>
          <p:nvPr>
            <p:ph type="body" sz="quarter" idx="25"/>
          </p:nvPr>
        </p:nvSpPr>
        <p:spPr>
          <a:xfrm>
            <a:off x="457200" y="8692780"/>
            <a:ext cx="6858000" cy="427774"/>
          </a:xfrm>
        </p:spPr>
        <p:txBody>
          <a:bodyPr anchor="t"/>
          <a:lstStyle>
            <a:lvl1pPr marL="114300" indent="-114300">
              <a:buFont typeface="+mj-lt"/>
              <a:buAutoNum type="arabicPeriod"/>
              <a:defRPr sz="700">
                <a:solidFill>
                  <a:schemeClr val="tx2">
                    <a:lumMod val="75000"/>
                  </a:schemeClr>
                </a:solidFill>
              </a:defRPr>
            </a:lvl1pPr>
            <a:lvl2pPr marL="0" indent="0">
              <a:buNone/>
              <a:defRPr/>
            </a:lvl2pPr>
          </a:lstStyle>
          <a:p>
            <a:pPr lvl="0"/>
            <a:r>
              <a:rPr lang="en-US" dirty="0"/>
              <a:t>Click to edit Master text styles</a:t>
            </a:r>
          </a:p>
        </p:txBody>
      </p:sp>
      <p:sp>
        <p:nvSpPr>
          <p:cNvPr id="51" name="Text Placeholder 29">
            <a:extLst>
              <a:ext uri="{FF2B5EF4-FFF2-40B4-BE49-F238E27FC236}">
                <a16:creationId xmlns:a16="http://schemas.microsoft.com/office/drawing/2014/main" id="{E2470167-B34A-4BBA-B305-5C425F3770D0}"/>
              </a:ext>
            </a:extLst>
          </p:cNvPr>
          <p:cNvSpPr>
            <a:spLocks noGrp="1"/>
          </p:cNvSpPr>
          <p:nvPr>
            <p:ph type="body" sz="quarter" idx="28" hasCustomPrompt="1"/>
          </p:nvPr>
        </p:nvSpPr>
        <p:spPr>
          <a:xfrm>
            <a:off x="457200" y="8569407"/>
            <a:ext cx="6858000" cy="9144"/>
          </a:xfrm>
          <a:solidFill>
            <a:schemeClr val="tx2"/>
          </a:solidFill>
        </p:spPr>
        <p:txBody>
          <a:bodyPr anchor="b"/>
          <a:lstStyle>
            <a:lvl1pPr>
              <a:defRPr sz="200">
                <a:solidFill>
                  <a:schemeClr val="tx2"/>
                </a:solidFill>
              </a:defRPr>
            </a:lvl1pPr>
            <a:lvl2pPr marL="0" indent="0">
              <a:buNone/>
              <a:defRPr/>
            </a:lvl2pPr>
          </a:lstStyle>
          <a:p>
            <a:pPr lvl="0"/>
            <a:r>
              <a:rPr lang="en-US" dirty="0"/>
              <a:t>.</a:t>
            </a:r>
          </a:p>
        </p:txBody>
      </p:sp>
      <p:sp>
        <p:nvSpPr>
          <p:cNvPr id="15" name="Text Placeholder 16">
            <a:extLst>
              <a:ext uri="{FF2B5EF4-FFF2-40B4-BE49-F238E27FC236}">
                <a16:creationId xmlns:a16="http://schemas.microsoft.com/office/drawing/2014/main" id="{937E5E8A-5EC5-45A2-9FDB-B9ADD6D87296}"/>
              </a:ext>
            </a:extLst>
          </p:cNvPr>
          <p:cNvSpPr>
            <a:spLocks noGrp="1"/>
          </p:cNvSpPr>
          <p:nvPr>
            <p:ph type="body" sz="quarter" idx="13"/>
          </p:nvPr>
        </p:nvSpPr>
        <p:spPr>
          <a:xfrm>
            <a:off x="457197" y="653799"/>
            <a:ext cx="3971111" cy="365760"/>
          </a:xfrm>
        </p:spPr>
        <p:txBody>
          <a:bodyPr/>
          <a:lstStyle>
            <a:lvl1pPr>
              <a:spcAft>
                <a:spcPts val="0"/>
              </a:spcAft>
              <a:defRPr sz="900" b="0" spc="0" baseline="0">
                <a:solidFill>
                  <a:schemeClr val="tx1"/>
                </a:solidFill>
              </a:defRPr>
            </a:lvl1pPr>
          </a:lstStyle>
          <a:p>
            <a:pPr lvl="0"/>
            <a:r>
              <a:rPr lang="en-US" dirty="0"/>
              <a:t>Click to edit Master text styles</a:t>
            </a:r>
          </a:p>
        </p:txBody>
      </p:sp>
      <p:sp>
        <p:nvSpPr>
          <p:cNvPr id="18" name="Text Placeholder 20">
            <a:extLst>
              <a:ext uri="{FF2B5EF4-FFF2-40B4-BE49-F238E27FC236}">
                <a16:creationId xmlns:a16="http://schemas.microsoft.com/office/drawing/2014/main" id="{835E2FE4-AF26-49EB-9347-A1CBCE10AC1B}"/>
              </a:ext>
            </a:extLst>
          </p:cNvPr>
          <p:cNvSpPr>
            <a:spLocks noGrp="1"/>
          </p:cNvSpPr>
          <p:nvPr>
            <p:ph type="body" sz="quarter" idx="26"/>
          </p:nvPr>
        </p:nvSpPr>
        <p:spPr>
          <a:xfrm>
            <a:off x="455894" y="4503234"/>
            <a:ext cx="4754880" cy="918315"/>
          </a:xfrm>
        </p:spPr>
        <p:txBody>
          <a:bodyPr/>
          <a:lstStyle/>
          <a:p>
            <a:pPr lvl="0"/>
            <a:r>
              <a:rPr lang="en-US" dirty="0"/>
              <a:t>Click to edit Master text styles</a:t>
            </a:r>
          </a:p>
          <a:p>
            <a:pPr lvl="1"/>
            <a:r>
              <a:rPr lang="en-US" dirty="0"/>
              <a:t>Second level</a:t>
            </a:r>
          </a:p>
        </p:txBody>
      </p:sp>
      <p:sp>
        <p:nvSpPr>
          <p:cNvPr id="19" name="Text Placeholder 20">
            <a:extLst>
              <a:ext uri="{FF2B5EF4-FFF2-40B4-BE49-F238E27FC236}">
                <a16:creationId xmlns:a16="http://schemas.microsoft.com/office/drawing/2014/main" id="{733FFF18-0D17-4341-832C-794E60A6137B}"/>
              </a:ext>
            </a:extLst>
          </p:cNvPr>
          <p:cNvSpPr>
            <a:spLocks noGrp="1"/>
          </p:cNvSpPr>
          <p:nvPr>
            <p:ph type="body" sz="quarter" idx="32"/>
          </p:nvPr>
        </p:nvSpPr>
        <p:spPr>
          <a:xfrm>
            <a:off x="457200" y="4191903"/>
            <a:ext cx="4754880" cy="182880"/>
          </a:xfrm>
        </p:spPr>
        <p:txBody>
          <a:bodyPr/>
          <a:lstStyle>
            <a:lvl1pPr>
              <a:defRPr sz="1200" b="1"/>
            </a:lvl1pPr>
          </a:lstStyle>
          <a:p>
            <a:pPr lvl="0"/>
            <a:r>
              <a:rPr lang="en-US" dirty="0"/>
              <a:t>Click to edit Master text styles</a:t>
            </a:r>
          </a:p>
        </p:txBody>
      </p:sp>
      <p:sp>
        <p:nvSpPr>
          <p:cNvPr id="20" name="Text Placeholder 20">
            <a:extLst>
              <a:ext uri="{FF2B5EF4-FFF2-40B4-BE49-F238E27FC236}">
                <a16:creationId xmlns:a16="http://schemas.microsoft.com/office/drawing/2014/main" id="{46A96C68-A92E-4F2A-8BDB-B616D1F363DB}"/>
              </a:ext>
            </a:extLst>
          </p:cNvPr>
          <p:cNvSpPr>
            <a:spLocks noGrp="1"/>
          </p:cNvSpPr>
          <p:nvPr>
            <p:ph type="body" sz="quarter" idx="33"/>
          </p:nvPr>
        </p:nvSpPr>
        <p:spPr>
          <a:xfrm>
            <a:off x="1558062" y="1928139"/>
            <a:ext cx="1737360" cy="731520"/>
          </a:xfrm>
        </p:spPr>
        <p:txBody>
          <a:bodyPr/>
          <a:lstStyle>
            <a:lvl1pPr marL="115888" indent="-115888">
              <a:spcBef>
                <a:spcPts val="200"/>
              </a:spcBef>
              <a:spcAft>
                <a:spcPts val="0"/>
              </a:spcAft>
              <a:buFont typeface="Arial" panose="020B0604020202020204" pitchFamily="34" charset="0"/>
              <a:buChar char="•"/>
              <a:defRPr/>
            </a:lvl1pPr>
          </a:lstStyle>
          <a:p>
            <a:pPr lvl="0"/>
            <a:r>
              <a:rPr lang="en-US" dirty="0"/>
              <a:t>Click to edit Master text styles</a:t>
            </a:r>
          </a:p>
          <a:p>
            <a:pPr lvl="1"/>
            <a:endParaRPr lang="en-US" dirty="0"/>
          </a:p>
        </p:txBody>
      </p:sp>
      <p:sp>
        <p:nvSpPr>
          <p:cNvPr id="22" name="Text Placeholder 20">
            <a:extLst>
              <a:ext uri="{FF2B5EF4-FFF2-40B4-BE49-F238E27FC236}">
                <a16:creationId xmlns:a16="http://schemas.microsoft.com/office/drawing/2014/main" id="{27D1D45F-2BF8-4F8B-9452-C5ACD2BCB9D4}"/>
              </a:ext>
            </a:extLst>
          </p:cNvPr>
          <p:cNvSpPr>
            <a:spLocks noGrp="1"/>
          </p:cNvSpPr>
          <p:nvPr>
            <p:ph type="body" sz="quarter" idx="34"/>
          </p:nvPr>
        </p:nvSpPr>
        <p:spPr>
          <a:xfrm>
            <a:off x="3317132" y="1928139"/>
            <a:ext cx="1737360" cy="731520"/>
          </a:xfrm>
        </p:spPr>
        <p:txBody>
          <a:bodyPr/>
          <a:lstStyle>
            <a:lvl1pPr marL="115888" indent="-115888">
              <a:spcBef>
                <a:spcPts val="200"/>
              </a:spcBef>
              <a:spcAft>
                <a:spcPts val="0"/>
              </a:spcAft>
              <a:buFont typeface="Arial" panose="020B0604020202020204" pitchFamily="34" charset="0"/>
              <a:buChar char="•"/>
              <a:defRPr/>
            </a:lvl1pPr>
          </a:lstStyle>
          <a:p>
            <a:pPr lvl="0"/>
            <a:r>
              <a:rPr lang="en-US" dirty="0"/>
              <a:t>Click to edit Master text styles</a:t>
            </a:r>
          </a:p>
          <a:p>
            <a:pPr lvl="1"/>
            <a:endParaRPr lang="en-US" dirty="0"/>
          </a:p>
        </p:txBody>
      </p:sp>
      <p:sp>
        <p:nvSpPr>
          <p:cNvPr id="25" name="Text Placeholder 29">
            <a:extLst>
              <a:ext uri="{FF2B5EF4-FFF2-40B4-BE49-F238E27FC236}">
                <a16:creationId xmlns:a16="http://schemas.microsoft.com/office/drawing/2014/main" id="{CE011F6A-5827-4599-A0FA-E63AAD3DE37F}"/>
              </a:ext>
            </a:extLst>
          </p:cNvPr>
          <p:cNvSpPr>
            <a:spLocks noGrp="1"/>
          </p:cNvSpPr>
          <p:nvPr>
            <p:ph type="body" sz="quarter" idx="27"/>
          </p:nvPr>
        </p:nvSpPr>
        <p:spPr>
          <a:xfrm>
            <a:off x="469565" y="4007319"/>
            <a:ext cx="1874520" cy="64008"/>
          </a:xfrm>
          <a:solidFill>
            <a:schemeClr val="accent5"/>
          </a:solidFill>
        </p:spPr>
        <p:txBody>
          <a:bodyPr/>
          <a:lstStyle>
            <a:lvl1pPr>
              <a:defRPr sz="400">
                <a:solidFill>
                  <a:schemeClr val="accent5"/>
                </a:solidFill>
              </a:defRPr>
            </a:lvl1pPr>
            <a:lvl2pPr marL="0" indent="0">
              <a:buNone/>
              <a:defRPr/>
            </a:lvl2pPr>
          </a:lstStyle>
          <a:p>
            <a:pPr lvl="0"/>
            <a:r>
              <a:rPr lang="en-US" dirty="0"/>
              <a:t>Click to edit Master text styles</a:t>
            </a:r>
          </a:p>
        </p:txBody>
      </p:sp>
      <p:sp>
        <p:nvSpPr>
          <p:cNvPr id="26" name="Text Placeholder 5">
            <a:extLst>
              <a:ext uri="{FF2B5EF4-FFF2-40B4-BE49-F238E27FC236}">
                <a16:creationId xmlns:a16="http://schemas.microsoft.com/office/drawing/2014/main" id="{035C9E81-2866-4908-81FA-60B6B838008E}"/>
              </a:ext>
            </a:extLst>
          </p:cNvPr>
          <p:cNvSpPr>
            <a:spLocks noGrp="1"/>
          </p:cNvSpPr>
          <p:nvPr>
            <p:ph type="body" sz="quarter" idx="29"/>
          </p:nvPr>
        </p:nvSpPr>
        <p:spPr>
          <a:xfrm>
            <a:off x="1556755" y="1505827"/>
            <a:ext cx="5380893" cy="334696"/>
          </a:xfrm>
        </p:spPr>
        <p:txBody>
          <a:bodyPr anchor="t"/>
          <a:lstStyle>
            <a:lvl1pPr algn="l">
              <a:defRPr sz="1400" b="1"/>
            </a:lvl1pPr>
          </a:lstStyle>
          <a:p>
            <a:pPr lvl="0"/>
            <a:r>
              <a:rPr lang="en-US" dirty="0"/>
              <a:t>Click to edit Master text styles</a:t>
            </a:r>
          </a:p>
        </p:txBody>
      </p:sp>
      <p:sp>
        <p:nvSpPr>
          <p:cNvPr id="27" name="Text Placeholder 20">
            <a:extLst>
              <a:ext uri="{FF2B5EF4-FFF2-40B4-BE49-F238E27FC236}">
                <a16:creationId xmlns:a16="http://schemas.microsoft.com/office/drawing/2014/main" id="{A7E03741-B19D-4BA9-BDE9-B81D2D89AD1D}"/>
              </a:ext>
            </a:extLst>
          </p:cNvPr>
          <p:cNvSpPr>
            <a:spLocks noGrp="1"/>
          </p:cNvSpPr>
          <p:nvPr>
            <p:ph type="body" sz="quarter" idx="35"/>
          </p:nvPr>
        </p:nvSpPr>
        <p:spPr>
          <a:xfrm>
            <a:off x="455894" y="5989870"/>
            <a:ext cx="4754880" cy="888643"/>
          </a:xfrm>
        </p:spPr>
        <p:txBody>
          <a:bodyPr/>
          <a:lstStyle/>
          <a:p>
            <a:pPr lvl="0"/>
            <a:r>
              <a:rPr lang="en-US" dirty="0"/>
              <a:t>Click to edit Master text styles</a:t>
            </a:r>
          </a:p>
          <a:p>
            <a:pPr lvl="1"/>
            <a:r>
              <a:rPr lang="en-US" dirty="0"/>
              <a:t>Second level</a:t>
            </a:r>
          </a:p>
        </p:txBody>
      </p:sp>
      <p:sp>
        <p:nvSpPr>
          <p:cNvPr id="31" name="Text Placeholder 20">
            <a:extLst>
              <a:ext uri="{FF2B5EF4-FFF2-40B4-BE49-F238E27FC236}">
                <a16:creationId xmlns:a16="http://schemas.microsoft.com/office/drawing/2014/main" id="{F20F7639-E9FC-4805-801E-ED7B7890C57F}"/>
              </a:ext>
            </a:extLst>
          </p:cNvPr>
          <p:cNvSpPr>
            <a:spLocks noGrp="1"/>
          </p:cNvSpPr>
          <p:nvPr>
            <p:ph type="body" sz="quarter" idx="37"/>
          </p:nvPr>
        </p:nvSpPr>
        <p:spPr>
          <a:xfrm>
            <a:off x="5076202" y="1928139"/>
            <a:ext cx="2103120" cy="731520"/>
          </a:xfrm>
        </p:spPr>
        <p:txBody>
          <a:bodyPr/>
          <a:lstStyle>
            <a:lvl1pPr marL="115888" indent="-115888">
              <a:spcBef>
                <a:spcPts val="200"/>
              </a:spcBef>
              <a:spcAft>
                <a:spcPts val="0"/>
              </a:spcAft>
              <a:buFont typeface="Arial" panose="020B0604020202020204" pitchFamily="34" charset="0"/>
              <a:buChar char="•"/>
              <a:defRPr/>
            </a:lvl1pPr>
          </a:lstStyle>
          <a:p>
            <a:pPr lvl="0"/>
            <a:r>
              <a:rPr lang="en-US" dirty="0"/>
              <a:t>Click to edit Master text styles</a:t>
            </a:r>
          </a:p>
          <a:p>
            <a:pPr lvl="1"/>
            <a:endParaRPr lang="en-US" dirty="0"/>
          </a:p>
        </p:txBody>
      </p:sp>
      <p:sp>
        <p:nvSpPr>
          <p:cNvPr id="32" name="Text Placeholder 20">
            <a:extLst>
              <a:ext uri="{FF2B5EF4-FFF2-40B4-BE49-F238E27FC236}">
                <a16:creationId xmlns:a16="http://schemas.microsoft.com/office/drawing/2014/main" id="{0D849A12-C093-49A6-88C6-B182173468B7}"/>
              </a:ext>
            </a:extLst>
          </p:cNvPr>
          <p:cNvSpPr>
            <a:spLocks noGrp="1"/>
          </p:cNvSpPr>
          <p:nvPr>
            <p:ph type="body" sz="quarter" idx="38"/>
          </p:nvPr>
        </p:nvSpPr>
        <p:spPr>
          <a:xfrm>
            <a:off x="455894" y="2971704"/>
            <a:ext cx="4754880" cy="672132"/>
          </a:xfrm>
        </p:spPr>
        <p:txBody>
          <a:bodyPr/>
          <a:lstStyle/>
          <a:p>
            <a:pPr lvl="0"/>
            <a:r>
              <a:rPr lang="en-US" dirty="0"/>
              <a:t>Click to edit Master text styles</a:t>
            </a:r>
          </a:p>
          <a:p>
            <a:pPr lvl="1"/>
            <a:r>
              <a:rPr lang="en-US" dirty="0"/>
              <a:t>Second level</a:t>
            </a:r>
          </a:p>
        </p:txBody>
      </p:sp>
      <p:sp>
        <p:nvSpPr>
          <p:cNvPr id="33" name="Text Placeholder 20">
            <a:extLst>
              <a:ext uri="{FF2B5EF4-FFF2-40B4-BE49-F238E27FC236}">
                <a16:creationId xmlns:a16="http://schemas.microsoft.com/office/drawing/2014/main" id="{4A3BF32B-BE1B-46B2-8EBC-E0B264A31150}"/>
              </a:ext>
            </a:extLst>
          </p:cNvPr>
          <p:cNvSpPr>
            <a:spLocks noGrp="1"/>
          </p:cNvSpPr>
          <p:nvPr>
            <p:ph type="body" sz="quarter" idx="39"/>
          </p:nvPr>
        </p:nvSpPr>
        <p:spPr>
          <a:xfrm>
            <a:off x="457200" y="7385539"/>
            <a:ext cx="4754880" cy="949569"/>
          </a:xfrm>
        </p:spPr>
        <p:txBody>
          <a:bodyPr/>
          <a:lstStyle>
            <a:lvl1pPr>
              <a:defRPr sz="1100" b="1"/>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697911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1980" y="2063079"/>
            <a:ext cx="3243220" cy="914458"/>
          </a:xfrm>
          <a:prstGeom prst="rect">
            <a:avLst/>
          </a:prstGeom>
        </p:spPr>
        <p:txBody>
          <a:bodyPr vert="horz" lIns="0" tIns="0" rIns="0" bIns="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57200" y="4722831"/>
            <a:ext cx="6858000" cy="3657600"/>
          </a:xfrm>
          <a:prstGeom prst="rect">
            <a:avLst/>
          </a:prstGeom>
        </p:spPr>
        <p:txBody>
          <a:bodyPr vert="horz" lIns="0" tIns="0" rIns="0" bIns="0" rtlCol="0">
            <a:noAutofit/>
          </a:bodyPr>
          <a:lstStyle/>
          <a:p>
            <a:pPr lvl="0"/>
            <a:r>
              <a:rPr lang="en-US" dirty="0"/>
              <a:t>Click to edit Master text styles (fix spacing)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9584873"/>
            <a:ext cx="2439320" cy="205740"/>
          </a:xfrm>
          <a:prstGeom prst="rect">
            <a:avLst/>
          </a:prstGeom>
        </p:spPr>
        <p:txBody>
          <a:bodyPr vert="horz" lIns="0" tIns="0" rIns="0" bIns="0" rtlCol="0" anchor="t">
            <a:noAutofit/>
          </a:bodyPr>
          <a:lstStyle>
            <a:lvl1pPr algn="l">
              <a:defRPr sz="800">
                <a:solidFill>
                  <a:schemeClr val="tx2"/>
                </a:solidFill>
              </a:defRPr>
            </a:lvl1pPr>
          </a:lstStyle>
          <a:p>
            <a:endParaRPr lang="en-US" dirty="0"/>
          </a:p>
        </p:txBody>
      </p:sp>
    </p:spTree>
    <p:custDataLst>
      <p:tags r:id="rId4"/>
    </p:custDataLst>
    <p:extLst>
      <p:ext uri="{BB962C8B-B14F-4D97-AF65-F5344CB8AC3E}">
        <p14:creationId xmlns:p14="http://schemas.microsoft.com/office/powerpoint/2010/main" val="341952231"/>
      </p:ext>
    </p:extLst>
  </p:cSld>
  <p:clrMap bg1="lt1" tx1="dk1" bg2="lt2" tx2="dk2" accent1="accent1" accent2="accent2" accent3="accent3" accent4="accent4" accent5="accent5" accent6="accent6" hlink="hlink" folHlink="folHlink"/>
  <p:sldLayoutIdLst>
    <p:sldLayoutId id="2147483674" r:id="rId1"/>
    <p:sldLayoutId id="2147483681" r:id="rId2"/>
  </p:sldLayoutIdLst>
  <p:hf sldNum="0" hdr="0" dt="0"/>
  <p:txStyles>
    <p:titleStyle>
      <a:lvl1pPr algn="l" defTabSz="777240" rtl="0" eaLnBrk="1" latinLnBrk="0" hangingPunct="1">
        <a:lnSpc>
          <a:spcPct val="100000"/>
        </a:lnSpc>
        <a:spcBef>
          <a:spcPct val="0"/>
        </a:spcBef>
        <a:buNone/>
        <a:defRPr sz="1800" b="1" kern="1200" spc="-50" baseline="0">
          <a:solidFill>
            <a:schemeClr val="tx1"/>
          </a:solidFill>
          <a:latin typeface="+mj-lt"/>
          <a:ea typeface="+mj-ea"/>
          <a:cs typeface="+mj-cs"/>
        </a:defRPr>
      </a:lvl1pPr>
    </p:titleStyle>
    <p:body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288" userDrawn="1">
          <p15:clr>
            <a:srgbClr val="F26B43"/>
          </p15:clr>
        </p15:guide>
        <p15:guide id="5" orient="horz" pos="5832" userDrawn="1">
          <p15:clr>
            <a:srgbClr val="F26B43"/>
          </p15:clr>
        </p15:guide>
        <p15:guide id="6" orient="horz" pos="29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irs.gov/forms-pubs/about-publication-502" TargetMode="Externa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healthsavingsandspending.metlif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D61597-8D07-4ADE-93E5-92FD72AE3978}"/>
              </a:ext>
            </a:extLst>
          </p:cNvPr>
          <p:cNvSpPr>
            <a:spLocks noGrp="1"/>
          </p:cNvSpPr>
          <p:nvPr>
            <p:ph type="body" sz="quarter" idx="14"/>
          </p:nvPr>
        </p:nvSpPr>
        <p:spPr/>
        <p:txBody>
          <a:bodyPr/>
          <a:lstStyle/>
          <a:p>
            <a:r>
              <a:rPr lang="en-US" dirty="0"/>
              <a:t>Qualified Expenses</a:t>
            </a:r>
          </a:p>
        </p:txBody>
      </p:sp>
      <p:sp>
        <p:nvSpPr>
          <p:cNvPr id="37" name="Text Placeholder 36">
            <a:extLst>
              <a:ext uri="{FF2B5EF4-FFF2-40B4-BE49-F238E27FC236}">
                <a16:creationId xmlns:a16="http://schemas.microsoft.com/office/drawing/2014/main" id="{E5AB664F-12D4-4802-A774-4A2AE901ED91}"/>
              </a:ext>
            </a:extLst>
          </p:cNvPr>
          <p:cNvSpPr>
            <a:spLocks noGrp="1"/>
          </p:cNvSpPr>
          <p:nvPr>
            <p:ph type="body" sz="quarter" idx="25"/>
          </p:nvPr>
        </p:nvSpPr>
        <p:spPr>
          <a:xfrm>
            <a:off x="455894" y="4583131"/>
            <a:ext cx="6859306" cy="365760"/>
          </a:xfrm>
        </p:spPr>
        <p:txBody>
          <a:bodyPr/>
          <a:lstStyle/>
          <a:p>
            <a:r>
              <a:rPr lang="en-US" dirty="0"/>
              <a:t>Use your tax-advantaged Health Reimbursement Arrangement (HRA) to pay for qualified healthcare expenses like doctor visits, prescriptions, and dental and vision care for you, your family, and any dependents. Examples of qualified expenses include the following:</a:t>
            </a:r>
          </a:p>
        </p:txBody>
      </p:sp>
      <p:sp>
        <p:nvSpPr>
          <p:cNvPr id="9" name="Text Placeholder 8">
            <a:extLst>
              <a:ext uri="{FF2B5EF4-FFF2-40B4-BE49-F238E27FC236}">
                <a16:creationId xmlns:a16="http://schemas.microsoft.com/office/drawing/2014/main" id="{7CB9AADF-5D6E-4D43-BA4C-7D83792DF1C6}"/>
              </a:ext>
            </a:extLst>
          </p:cNvPr>
          <p:cNvSpPr>
            <a:spLocks noGrp="1"/>
          </p:cNvSpPr>
          <p:nvPr>
            <p:ph type="body" sz="quarter" idx="35"/>
          </p:nvPr>
        </p:nvSpPr>
        <p:spPr/>
        <p:txBody>
          <a:bodyPr/>
          <a:lstStyle/>
          <a:p>
            <a:r>
              <a:rPr lang="en-US" dirty="0"/>
              <a:t>Acupuncture</a:t>
            </a:r>
          </a:p>
          <a:p>
            <a:r>
              <a:rPr lang="en-US" dirty="0"/>
              <a:t>Adoption</a:t>
            </a:r>
          </a:p>
          <a:p>
            <a:r>
              <a:rPr lang="en-US" dirty="0"/>
              <a:t>Alcoholism treatment</a:t>
            </a:r>
          </a:p>
          <a:p>
            <a:r>
              <a:rPr lang="en-US" dirty="0"/>
              <a:t>Allergy and sinus medicine</a:t>
            </a:r>
          </a:p>
          <a:p>
            <a:r>
              <a:rPr lang="en-US" dirty="0"/>
              <a:t>Ambulance</a:t>
            </a:r>
          </a:p>
          <a:p>
            <a:r>
              <a:rPr lang="en-US" dirty="0"/>
              <a:t>Anti-gas products</a:t>
            </a:r>
          </a:p>
          <a:p>
            <a:r>
              <a:rPr lang="en-US" dirty="0"/>
              <a:t>Athletic brace support</a:t>
            </a:r>
          </a:p>
          <a:p>
            <a:r>
              <a:rPr lang="en-US" dirty="0"/>
              <a:t>Band-Aids</a:t>
            </a:r>
          </a:p>
          <a:p>
            <a:r>
              <a:rPr lang="en-US" dirty="0"/>
              <a:t>Birth control</a:t>
            </a:r>
          </a:p>
          <a:p>
            <a:r>
              <a:rPr lang="en-US" dirty="0"/>
              <a:t>Blood pressure monitor</a:t>
            </a:r>
          </a:p>
          <a:p>
            <a:r>
              <a:rPr lang="en-US" dirty="0"/>
              <a:t>Body scans</a:t>
            </a:r>
          </a:p>
          <a:p>
            <a:r>
              <a:rPr lang="en-US" dirty="0"/>
              <a:t>Braille books and magazines</a:t>
            </a:r>
          </a:p>
          <a:p>
            <a:r>
              <a:rPr lang="en-US" dirty="0"/>
              <a:t>Breast pumps and lactation supplies</a:t>
            </a:r>
          </a:p>
          <a:p>
            <a:r>
              <a:rPr lang="en-US" dirty="0"/>
              <a:t>Chiropractic care</a:t>
            </a:r>
          </a:p>
          <a:p>
            <a:r>
              <a:rPr lang="en-US" dirty="0"/>
              <a:t>Cholesterol test kit</a:t>
            </a:r>
          </a:p>
          <a:p>
            <a:r>
              <a:rPr lang="en-US" dirty="0"/>
              <a:t>COVID-19 PPE (hand sanitizers, wipes, and masks for personal use)</a:t>
            </a:r>
          </a:p>
          <a:p>
            <a:r>
              <a:rPr lang="en-US" dirty="0"/>
              <a:t>At home COVID-19 testing kit</a:t>
            </a:r>
          </a:p>
          <a:p>
            <a:r>
              <a:rPr lang="en-US" dirty="0"/>
              <a:t>Co-insurance (medical, dental, prescription and vision)</a:t>
            </a:r>
          </a:p>
          <a:p>
            <a:r>
              <a:rPr lang="en-US" dirty="0"/>
              <a:t>Contact lenses</a:t>
            </a:r>
          </a:p>
          <a:p>
            <a:r>
              <a:rPr lang="en-US" dirty="0"/>
              <a:t>Contraceptives</a:t>
            </a:r>
          </a:p>
          <a:p>
            <a:r>
              <a:rPr lang="en-US" dirty="0"/>
              <a:t>Cough, cold and flu</a:t>
            </a:r>
          </a:p>
          <a:p>
            <a:r>
              <a:rPr lang="en-US" dirty="0"/>
              <a:t>Crutches or canes</a:t>
            </a:r>
          </a:p>
          <a:p>
            <a:r>
              <a:rPr lang="en-US" dirty="0"/>
              <a:t>Deductibles for plans (medical, dental, prescription and vision)</a:t>
            </a:r>
          </a:p>
          <a:p>
            <a:r>
              <a:rPr lang="en-US" dirty="0"/>
              <a:t>Dental care (non-cosmetic, reconstruction, dentures)</a:t>
            </a:r>
          </a:p>
          <a:p>
            <a:r>
              <a:rPr lang="en-US" dirty="0"/>
              <a:t>Diagnostic services</a:t>
            </a:r>
          </a:p>
          <a:p>
            <a:r>
              <a:rPr lang="en-US" dirty="0"/>
              <a:t>Drug addiction treatment</a:t>
            </a:r>
          </a:p>
          <a:p>
            <a:r>
              <a:rPr lang="en-US" dirty="0"/>
              <a:t>Eye exams</a:t>
            </a:r>
          </a:p>
          <a:p>
            <a:r>
              <a:rPr lang="en-US" dirty="0"/>
              <a:t>Eyeglasses (Rx and reading)</a:t>
            </a:r>
          </a:p>
          <a:p>
            <a:r>
              <a:rPr lang="en-US" dirty="0"/>
              <a:t>Eye surgery</a:t>
            </a:r>
          </a:p>
        </p:txBody>
      </p:sp>
      <p:sp>
        <p:nvSpPr>
          <p:cNvPr id="11" name="Text Placeholder 10">
            <a:extLst>
              <a:ext uri="{FF2B5EF4-FFF2-40B4-BE49-F238E27FC236}">
                <a16:creationId xmlns:a16="http://schemas.microsoft.com/office/drawing/2014/main" id="{0E9245A5-04AB-4AF5-A0D4-75AE648E329B}"/>
              </a:ext>
            </a:extLst>
          </p:cNvPr>
          <p:cNvSpPr>
            <a:spLocks noGrp="1"/>
          </p:cNvSpPr>
          <p:nvPr>
            <p:ph type="body" sz="quarter" idx="36"/>
          </p:nvPr>
        </p:nvSpPr>
        <p:spPr/>
        <p:txBody>
          <a:bodyPr/>
          <a:lstStyle/>
          <a:p>
            <a:r>
              <a:rPr lang="en-US" dirty="0"/>
              <a:t>Family planning items</a:t>
            </a:r>
          </a:p>
          <a:p>
            <a:r>
              <a:rPr lang="en-US" dirty="0"/>
              <a:t>Fertility treatments</a:t>
            </a:r>
          </a:p>
          <a:p>
            <a:r>
              <a:rPr lang="en-US" dirty="0"/>
              <a:t>First aid kits</a:t>
            </a:r>
          </a:p>
          <a:p>
            <a:r>
              <a:rPr lang="en-US" dirty="0"/>
              <a:t>Flu shots</a:t>
            </a:r>
          </a:p>
          <a:p>
            <a:r>
              <a:rPr lang="en-US" dirty="0"/>
              <a:t>Guide dogs</a:t>
            </a:r>
          </a:p>
          <a:p>
            <a:r>
              <a:rPr lang="en-US" dirty="0"/>
              <a:t>Hearing aids and batteries</a:t>
            </a:r>
          </a:p>
          <a:p>
            <a:r>
              <a:rPr lang="en-US" dirty="0"/>
              <a:t>Hospital services</a:t>
            </a:r>
          </a:p>
          <a:p>
            <a:r>
              <a:rPr lang="en-US" dirty="0"/>
              <a:t>Immunizations</a:t>
            </a:r>
          </a:p>
          <a:p>
            <a:r>
              <a:rPr lang="en-US" dirty="0"/>
              <a:t>Incontinence supplies</a:t>
            </a:r>
          </a:p>
          <a:p>
            <a:r>
              <a:rPr lang="en-US" dirty="0"/>
              <a:t>Infertility treatments</a:t>
            </a:r>
          </a:p>
          <a:p>
            <a:r>
              <a:rPr lang="en-US" dirty="0"/>
              <a:t>Insulin and diabetic supplies</a:t>
            </a:r>
          </a:p>
          <a:p>
            <a:r>
              <a:rPr lang="en-US" dirty="0"/>
              <a:t>Laboratory fees</a:t>
            </a:r>
          </a:p>
          <a:p>
            <a:r>
              <a:rPr lang="en-US" dirty="0"/>
              <a:t>Lamaze classes</a:t>
            </a:r>
          </a:p>
          <a:p>
            <a:r>
              <a:rPr lang="en-US" dirty="0"/>
              <a:t>Laser eye surgery</a:t>
            </a:r>
          </a:p>
          <a:p>
            <a:r>
              <a:rPr lang="en-US" dirty="0"/>
              <a:t>Learning disability treatments</a:t>
            </a:r>
          </a:p>
          <a:p>
            <a:r>
              <a:rPr lang="en-US" dirty="0"/>
              <a:t>Mastectomy-related special bras</a:t>
            </a:r>
          </a:p>
          <a:p>
            <a:r>
              <a:rPr lang="en-US" dirty="0"/>
              <a:t>Medical equipment and repairs</a:t>
            </a:r>
          </a:p>
          <a:p>
            <a:r>
              <a:rPr lang="en-US" dirty="0"/>
              <a:t>Medical supplies</a:t>
            </a:r>
          </a:p>
          <a:p>
            <a:r>
              <a:rPr lang="en-US" dirty="0"/>
              <a:t>Medical testing devices</a:t>
            </a:r>
          </a:p>
          <a:p>
            <a:r>
              <a:rPr lang="en-US" dirty="0"/>
              <a:t>Menstrual care products</a:t>
            </a:r>
          </a:p>
          <a:p>
            <a:r>
              <a:rPr lang="en-US" dirty="0"/>
              <a:t>Nursing services</a:t>
            </a:r>
          </a:p>
          <a:p>
            <a:r>
              <a:rPr lang="en-US" dirty="0"/>
              <a:t>Obstetrical expenses</a:t>
            </a:r>
          </a:p>
          <a:p>
            <a:r>
              <a:rPr lang="en-US" dirty="0"/>
              <a:t>Office visits</a:t>
            </a:r>
          </a:p>
          <a:p>
            <a:r>
              <a:rPr lang="en-US" dirty="0"/>
              <a:t>Operations</a:t>
            </a:r>
          </a:p>
          <a:p>
            <a:r>
              <a:rPr lang="en-US" dirty="0"/>
              <a:t>Organ transplants</a:t>
            </a:r>
          </a:p>
          <a:p>
            <a:r>
              <a:rPr lang="en-US" dirty="0"/>
              <a:t>Orthopedic supports</a:t>
            </a:r>
          </a:p>
          <a:p>
            <a:r>
              <a:rPr lang="en-US" dirty="0"/>
              <a:t>Over-the-counter (OTC) treatments containing medicine: cold treatments, ointments, pain relievers, stomach remedies, etc.</a:t>
            </a:r>
          </a:p>
        </p:txBody>
      </p:sp>
      <p:sp>
        <p:nvSpPr>
          <p:cNvPr id="16" name="Text Placeholder 15">
            <a:extLst>
              <a:ext uri="{FF2B5EF4-FFF2-40B4-BE49-F238E27FC236}">
                <a16:creationId xmlns:a16="http://schemas.microsoft.com/office/drawing/2014/main" id="{E2A125A8-4B3C-49AC-8C15-041F27B3576A}"/>
              </a:ext>
            </a:extLst>
          </p:cNvPr>
          <p:cNvSpPr>
            <a:spLocks noGrp="1"/>
          </p:cNvSpPr>
          <p:nvPr>
            <p:ph type="body" sz="quarter" idx="37"/>
          </p:nvPr>
        </p:nvSpPr>
        <p:spPr/>
        <p:txBody>
          <a:bodyPr/>
          <a:lstStyle/>
          <a:p>
            <a:r>
              <a:rPr lang="en-US" dirty="0"/>
              <a:t>Over-the-counter (OTC) medications without a prescription </a:t>
            </a:r>
          </a:p>
          <a:p>
            <a:r>
              <a:rPr lang="en-US" dirty="0"/>
              <a:t>Oxygen</a:t>
            </a:r>
          </a:p>
          <a:p>
            <a:r>
              <a:rPr lang="en-US" dirty="0"/>
              <a:t>Physical exams</a:t>
            </a:r>
          </a:p>
          <a:p>
            <a:r>
              <a:rPr lang="en-US" dirty="0"/>
              <a:t>Physical therapy</a:t>
            </a:r>
          </a:p>
          <a:p>
            <a:r>
              <a:rPr lang="en-US" dirty="0"/>
              <a:t>Prescription drugs</a:t>
            </a:r>
          </a:p>
          <a:p>
            <a:r>
              <a:rPr lang="en-US" dirty="0"/>
              <a:t>Prosthesis</a:t>
            </a:r>
          </a:p>
          <a:p>
            <a:r>
              <a:rPr lang="en-US" dirty="0"/>
              <a:t>Psychiatric care</a:t>
            </a:r>
          </a:p>
          <a:p>
            <a:r>
              <a:rPr lang="en-US" dirty="0"/>
              <a:t>Removal of benign cyst, mole </a:t>
            </a:r>
            <a:br>
              <a:rPr lang="en-US" dirty="0"/>
            </a:br>
            <a:r>
              <a:rPr lang="en-US" dirty="0"/>
              <a:t>or tumor</a:t>
            </a:r>
          </a:p>
          <a:p>
            <a:r>
              <a:rPr lang="en-US" dirty="0"/>
              <a:t>Respiratory treatments</a:t>
            </a:r>
          </a:p>
          <a:p>
            <a:r>
              <a:rPr lang="en-US" dirty="0"/>
              <a:t>Sleep aids</a:t>
            </a:r>
          </a:p>
          <a:p>
            <a:r>
              <a:rPr lang="en-US" dirty="0"/>
              <a:t>Smoking cessation</a:t>
            </a:r>
          </a:p>
          <a:p>
            <a:r>
              <a:rPr lang="en-US" dirty="0"/>
              <a:t>Speech therapy</a:t>
            </a:r>
          </a:p>
          <a:p>
            <a:r>
              <a:rPr lang="en-US" dirty="0"/>
              <a:t>Sunglasses (Rx)</a:t>
            </a:r>
          </a:p>
          <a:p>
            <a:r>
              <a:rPr lang="en-US" dirty="0"/>
              <a:t>Sunscreen</a:t>
            </a:r>
          </a:p>
          <a:p>
            <a:r>
              <a:rPr lang="en-US" dirty="0"/>
              <a:t>Surgery</a:t>
            </a:r>
          </a:p>
          <a:p>
            <a:r>
              <a:rPr lang="en-US" dirty="0"/>
              <a:t>Transportation and travel expenses</a:t>
            </a:r>
            <a:br>
              <a:rPr lang="en-US" dirty="0"/>
            </a:br>
            <a:r>
              <a:rPr lang="en-US" dirty="0"/>
              <a:t>(essential to receive medical care)</a:t>
            </a:r>
          </a:p>
          <a:p>
            <a:r>
              <a:rPr lang="en-US" dirty="0"/>
              <a:t>Vasectomy</a:t>
            </a:r>
          </a:p>
          <a:p>
            <a:r>
              <a:rPr lang="en-US" dirty="0"/>
              <a:t>Vision products (OTC)</a:t>
            </a:r>
          </a:p>
          <a:p>
            <a:r>
              <a:rPr lang="en-US" dirty="0"/>
              <a:t>Weight loss program (to treat</a:t>
            </a:r>
            <a:br>
              <a:rPr lang="en-US" dirty="0"/>
            </a:br>
            <a:r>
              <a:rPr lang="en-US" dirty="0"/>
              <a:t>a medical condition)</a:t>
            </a:r>
          </a:p>
          <a:p>
            <a:r>
              <a:rPr lang="en-US" dirty="0"/>
              <a:t>Wheelchair and walkers</a:t>
            </a:r>
          </a:p>
          <a:p>
            <a:r>
              <a:rPr lang="en-US" dirty="0"/>
              <a:t>X-ray fees</a:t>
            </a:r>
          </a:p>
        </p:txBody>
      </p:sp>
      <p:grpSp>
        <p:nvGrpSpPr>
          <p:cNvPr id="17" name="Group 16">
            <a:extLst>
              <a:ext uri="{FF2B5EF4-FFF2-40B4-BE49-F238E27FC236}">
                <a16:creationId xmlns:a16="http://schemas.microsoft.com/office/drawing/2014/main" id="{0A27BD43-1218-8145-8DA5-55B55A2B1894}"/>
              </a:ext>
            </a:extLst>
          </p:cNvPr>
          <p:cNvGrpSpPr/>
          <p:nvPr/>
        </p:nvGrpSpPr>
        <p:grpSpPr>
          <a:xfrm>
            <a:off x="0" y="9831605"/>
            <a:ext cx="7772400" cy="226795"/>
            <a:chOff x="0" y="9831605"/>
            <a:chExt cx="7772400" cy="226795"/>
          </a:xfrm>
        </p:grpSpPr>
        <p:sp>
          <p:nvSpPr>
            <p:cNvPr id="19" name="Rectangle 18">
              <a:extLst>
                <a:ext uri="{FF2B5EF4-FFF2-40B4-BE49-F238E27FC236}">
                  <a16:creationId xmlns:a16="http://schemas.microsoft.com/office/drawing/2014/main" id="{CAE411E5-87DF-EF41-8E02-10C00681CB46}"/>
                </a:ext>
              </a:extLst>
            </p:cNvPr>
            <p:cNvSpPr/>
            <p:nvPr userDrawn="1"/>
          </p:nvSpPr>
          <p:spPr>
            <a:xfrm>
              <a:off x="0" y="9831605"/>
              <a:ext cx="5144834" cy="22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4EB053-9E8A-F249-A6C8-13C6BAE41BCC}"/>
                </a:ext>
              </a:extLst>
            </p:cNvPr>
            <p:cNvSpPr/>
            <p:nvPr userDrawn="1"/>
          </p:nvSpPr>
          <p:spPr>
            <a:xfrm>
              <a:off x="5141881" y="9831605"/>
              <a:ext cx="804672" cy="226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6DDF4B-4259-C240-8BC8-64F987C7C4AF}"/>
                </a:ext>
              </a:extLst>
            </p:cNvPr>
            <p:cNvSpPr/>
            <p:nvPr userDrawn="1"/>
          </p:nvSpPr>
          <p:spPr>
            <a:xfrm>
              <a:off x="5943600" y="9831605"/>
              <a:ext cx="1828800" cy="226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descr="A picture containing text, person&#10;&#10;Description automatically generated">
            <a:extLst>
              <a:ext uri="{FF2B5EF4-FFF2-40B4-BE49-F238E27FC236}">
                <a16:creationId xmlns:a16="http://schemas.microsoft.com/office/drawing/2014/main" id="{FC8EBE00-25F8-5C40-9984-2A8178AE11FB}"/>
              </a:ext>
            </a:extLst>
          </p:cNvPr>
          <p:cNvPicPr>
            <a:picLocks noChangeAspect="1"/>
          </p:cNvPicPr>
          <p:nvPr/>
        </p:nvPicPr>
        <p:blipFill>
          <a:blip r:embed="rId3"/>
          <a:stretch>
            <a:fillRect/>
          </a:stretch>
        </p:blipFill>
        <p:spPr>
          <a:xfrm>
            <a:off x="0" y="1371600"/>
            <a:ext cx="7772400" cy="2971800"/>
          </a:xfrm>
          <a:prstGeom prst="rect">
            <a:avLst/>
          </a:prstGeom>
        </p:spPr>
      </p:pic>
      <p:sp>
        <p:nvSpPr>
          <p:cNvPr id="30" name="Text Placeholder 4">
            <a:extLst>
              <a:ext uri="{FF2B5EF4-FFF2-40B4-BE49-F238E27FC236}">
                <a16:creationId xmlns:a16="http://schemas.microsoft.com/office/drawing/2014/main" id="{9CBEE1C0-83D8-BE4E-8264-0E00468A4391}"/>
              </a:ext>
            </a:extLst>
          </p:cNvPr>
          <p:cNvSpPr txBox="1">
            <a:spLocks/>
          </p:cNvSpPr>
          <p:nvPr/>
        </p:nvSpPr>
        <p:spPr>
          <a:xfrm>
            <a:off x="4095422" y="2956097"/>
            <a:ext cx="3676977" cy="526752"/>
          </a:xfrm>
          <a:prstGeom prst="rect">
            <a:avLst/>
          </a:prstGeom>
        </p:spPr>
        <p:txBody>
          <a:bodyPr lIns="0" tIns="0" rIns="0" bIns="0"/>
          <a:lst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ts val="1700"/>
              </a:lnSpc>
              <a:spcAft>
                <a:spcPts val="0"/>
              </a:spcAft>
            </a:pPr>
            <a:r>
              <a:rPr lang="en-US" sz="1350" dirty="0"/>
              <a:t>Enjoy tax-free benefits for qualified </a:t>
            </a:r>
            <a:br>
              <a:rPr lang="en-US" sz="1350" dirty="0"/>
            </a:br>
            <a:r>
              <a:rPr lang="en-US" sz="1350" dirty="0"/>
              <a:t>healthcare expenses with a Health Reimbursement Arrangement.</a:t>
            </a:r>
          </a:p>
        </p:txBody>
      </p:sp>
      <p:sp>
        <p:nvSpPr>
          <p:cNvPr id="31" name="Title 2">
            <a:extLst>
              <a:ext uri="{FF2B5EF4-FFF2-40B4-BE49-F238E27FC236}">
                <a16:creationId xmlns:a16="http://schemas.microsoft.com/office/drawing/2014/main" id="{C0C63CC7-B8C2-5A43-93D9-B334C8A3C420}"/>
              </a:ext>
            </a:extLst>
          </p:cNvPr>
          <p:cNvSpPr txBox="1">
            <a:spLocks/>
          </p:cNvSpPr>
          <p:nvPr/>
        </p:nvSpPr>
        <p:spPr>
          <a:xfrm>
            <a:off x="4095422" y="2319102"/>
            <a:ext cx="3676977" cy="822960"/>
          </a:xfrm>
          <a:prstGeom prst="rect">
            <a:avLst/>
          </a:prstGeom>
        </p:spPr>
        <p:txBody>
          <a:bodyPr lIns="0" tIns="0" rIns="0" bIns="0"/>
          <a:lstStyle>
            <a:lvl1pPr algn="l" defTabSz="777240" rtl="0" eaLnBrk="1" latinLnBrk="0" hangingPunct="1">
              <a:lnSpc>
                <a:spcPct val="100000"/>
              </a:lnSpc>
              <a:spcBef>
                <a:spcPct val="0"/>
              </a:spcBef>
              <a:buNone/>
              <a:defRPr sz="1800" b="1" kern="1200" spc="-50" baseline="0">
                <a:solidFill>
                  <a:schemeClr val="tx1"/>
                </a:solidFill>
                <a:latin typeface="+mj-lt"/>
                <a:ea typeface="+mj-ea"/>
                <a:cs typeface="+mj-cs"/>
              </a:defRPr>
            </a:lvl1pPr>
          </a:lstStyle>
          <a:p>
            <a:pPr>
              <a:lnSpc>
                <a:spcPts val="2100"/>
              </a:lnSpc>
            </a:pPr>
            <a:r>
              <a:rPr lang="en-US" dirty="0"/>
              <a:t>Let employer-funded savings </a:t>
            </a:r>
            <a:br>
              <a:rPr lang="en-US" dirty="0"/>
            </a:br>
            <a:r>
              <a:rPr lang="en-US" dirty="0"/>
              <a:t>help pay for healthcare expenses.</a:t>
            </a:r>
            <a:endParaRPr lang="en-US" spc="0" dirty="0"/>
          </a:p>
        </p:txBody>
      </p:sp>
      <p:sp>
        <p:nvSpPr>
          <p:cNvPr id="32" name="Rectangle 31">
            <a:extLst>
              <a:ext uri="{FF2B5EF4-FFF2-40B4-BE49-F238E27FC236}">
                <a16:creationId xmlns:a16="http://schemas.microsoft.com/office/drawing/2014/main" id="{AF1AFA7A-7E70-784B-820B-42010EE1FEB6}"/>
              </a:ext>
            </a:extLst>
          </p:cNvPr>
          <p:cNvSpPr/>
          <p:nvPr/>
        </p:nvSpPr>
        <p:spPr>
          <a:xfrm>
            <a:off x="4095423" y="2135979"/>
            <a:ext cx="2971800"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MetLife Logo" descr="metlife_eng_logo_rgb">
            <a:extLst>
              <a:ext uri="{FF2B5EF4-FFF2-40B4-BE49-F238E27FC236}">
                <a16:creationId xmlns:a16="http://schemas.microsoft.com/office/drawing/2014/main" id="{CF8E52C2-1CD5-4FF6-A6FB-18B290034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48" t="27235" r="11127" b="26363"/>
          <a:stretch>
            <a:fillRect/>
          </a:stretch>
        </p:blipFill>
        <p:spPr bwMode="auto">
          <a:xfrm>
            <a:off x="457201" y="457200"/>
            <a:ext cx="1054099" cy="23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roduct Name">
            <a:extLst>
              <a:ext uri="{FF2B5EF4-FFF2-40B4-BE49-F238E27FC236}">
                <a16:creationId xmlns:a16="http://schemas.microsoft.com/office/drawing/2014/main" id="{F69EE7A3-6900-45E9-855B-6EC50A2EB635}"/>
              </a:ext>
            </a:extLst>
          </p:cNvPr>
          <p:cNvSpPr txBox="1">
            <a:spLocks/>
          </p:cNvSpPr>
          <p:nvPr/>
        </p:nvSpPr>
        <p:spPr>
          <a:xfrm>
            <a:off x="1852621" y="471489"/>
            <a:ext cx="3133725" cy="223837"/>
          </a:xfrm>
          <a:prstGeom prst="rect">
            <a:avLst/>
          </a:prstGeom>
          <a:noFill/>
        </p:spPr>
        <p:txBody>
          <a:bodyPr lIns="0" tIns="0" rIns="0" bIns="0" anchor="ctr"/>
          <a:lstStyle>
            <a:lvl1pPr marL="0" indent="0" algn="l" defTabSz="777240" rtl="0" eaLnBrk="1" latinLnBrk="0" hangingPunct="1">
              <a:lnSpc>
                <a:spcPct val="95000"/>
              </a:lnSpc>
              <a:spcBef>
                <a:spcPts val="0"/>
              </a:spcBef>
              <a:spcAft>
                <a:spcPts val="600"/>
              </a:spcAft>
              <a:buFont typeface="Arial" panose="020B0604020202020204" pitchFamily="34" charset="0"/>
              <a:buNone/>
              <a:defRPr sz="1900" kern="1200" spc="0" baseline="0">
                <a:solidFill>
                  <a:schemeClr val="accent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ct val="100000"/>
              </a:lnSpc>
              <a:spcAft>
                <a:spcPts val="0"/>
              </a:spcAft>
              <a:defRPr/>
            </a:pPr>
            <a:r>
              <a:rPr lang="en-US" sz="1200" dirty="0">
                <a:latin typeface="+mj-lt"/>
                <a:cs typeface="MetLife Circular Light" panose="020B0404020101020102" pitchFamily="34" charset="77"/>
              </a:rPr>
              <a:t>Health Reimbursement Arrangement</a:t>
            </a:r>
          </a:p>
        </p:txBody>
      </p:sp>
      <p:sp>
        <p:nvSpPr>
          <p:cNvPr id="23" name="Blue Line">
            <a:extLst>
              <a:ext uri="{FF2B5EF4-FFF2-40B4-BE49-F238E27FC236}">
                <a16:creationId xmlns:a16="http://schemas.microsoft.com/office/drawing/2014/main" id="{55DA915B-489D-4870-B202-683294A27483}"/>
              </a:ext>
            </a:extLst>
          </p:cNvPr>
          <p:cNvSpPr/>
          <p:nvPr/>
        </p:nvSpPr>
        <p:spPr>
          <a:xfrm>
            <a:off x="1681671" y="458255"/>
            <a:ext cx="12192" cy="237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514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49FC6541-F624-4BAD-A5E5-D292E123A693}"/>
              </a:ext>
            </a:extLst>
          </p:cNvPr>
          <p:cNvSpPr>
            <a:spLocks noGrp="1"/>
          </p:cNvSpPr>
          <p:nvPr>
            <p:ph type="body" sz="quarter" idx="36"/>
          </p:nvPr>
        </p:nvSpPr>
        <p:spPr/>
        <p:txBody>
          <a:bodyPr/>
          <a:lstStyle/>
          <a:p>
            <a:endParaRPr lang="en-US" dirty="0"/>
          </a:p>
        </p:txBody>
      </p:sp>
      <p:sp>
        <p:nvSpPr>
          <p:cNvPr id="24" name="Text Placeholder 23">
            <a:extLst>
              <a:ext uri="{FF2B5EF4-FFF2-40B4-BE49-F238E27FC236}">
                <a16:creationId xmlns:a16="http://schemas.microsoft.com/office/drawing/2014/main" id="{16419923-9457-4A3B-A5AF-30B71CE155FD}"/>
              </a:ext>
            </a:extLst>
          </p:cNvPr>
          <p:cNvSpPr>
            <a:spLocks noGrp="1"/>
          </p:cNvSpPr>
          <p:nvPr>
            <p:ph type="body" sz="quarter" idx="12"/>
          </p:nvPr>
        </p:nvSpPr>
        <p:spPr/>
        <p:txBody>
          <a:bodyPr/>
          <a:lstStyle/>
          <a:p>
            <a:r>
              <a:rPr lang="en-US" dirty="0"/>
              <a:t>Health Reimbursement Arrangement (HRA)</a:t>
            </a:r>
          </a:p>
        </p:txBody>
      </p:sp>
      <p:sp>
        <p:nvSpPr>
          <p:cNvPr id="27" name="Text Placeholder 26">
            <a:extLst>
              <a:ext uri="{FF2B5EF4-FFF2-40B4-BE49-F238E27FC236}">
                <a16:creationId xmlns:a16="http://schemas.microsoft.com/office/drawing/2014/main" id="{B0CC3229-17D3-4248-B715-6EFA9E881DD1}"/>
              </a:ext>
            </a:extLst>
          </p:cNvPr>
          <p:cNvSpPr>
            <a:spLocks noGrp="1"/>
          </p:cNvSpPr>
          <p:nvPr>
            <p:ph type="body" sz="quarter" idx="24"/>
          </p:nvPr>
        </p:nvSpPr>
        <p:spPr>
          <a:xfrm>
            <a:off x="3425588" y="9632392"/>
            <a:ext cx="3889612" cy="274320"/>
          </a:xfrm>
        </p:spPr>
        <p:txBody>
          <a:bodyPr/>
          <a:lstStyle/>
          <a:p>
            <a:r>
              <a:rPr lang="nb-NO" dirty="0"/>
              <a:t>L1021017609[exp1023][All States][DC,GU,MP,PR,VI]  </a:t>
            </a:r>
            <a:r>
              <a:rPr lang="en-US" dirty="0"/>
              <a:t>© 2022 MetLife Services and Solutions, LLC</a:t>
            </a:r>
          </a:p>
        </p:txBody>
      </p:sp>
      <p:sp>
        <p:nvSpPr>
          <p:cNvPr id="26" name="Text Placeholder 25">
            <a:extLst>
              <a:ext uri="{FF2B5EF4-FFF2-40B4-BE49-F238E27FC236}">
                <a16:creationId xmlns:a16="http://schemas.microsoft.com/office/drawing/2014/main" id="{02ECB03C-D52F-47B0-A1F8-781C36A959CA}"/>
              </a:ext>
            </a:extLst>
          </p:cNvPr>
          <p:cNvSpPr>
            <a:spLocks noGrp="1"/>
          </p:cNvSpPr>
          <p:nvPr>
            <p:ph type="body" sz="quarter" idx="26"/>
          </p:nvPr>
        </p:nvSpPr>
        <p:spPr/>
        <p:txBody>
          <a:bodyPr/>
          <a:lstStyle/>
          <a:p>
            <a:r>
              <a:rPr lang="en-US" dirty="0"/>
              <a:t>Use the eligible expense barcode scanner on the </a:t>
            </a:r>
            <a:r>
              <a:rPr lang="en-US" b="1" dirty="0"/>
              <a:t>MetLife HS&amp;SA </a:t>
            </a:r>
            <a:r>
              <a:rPr lang="en-US" dirty="0"/>
              <a:t>mobile app to immediately see if the product is qualified under your HRA. It makes using your account easy!</a:t>
            </a:r>
          </a:p>
          <a:p>
            <a:r>
              <a:rPr lang="en-US" dirty="0"/>
              <a:t>Manage your Health Savings &amp; Spending Accounts on the go! To download, search </a:t>
            </a:r>
            <a:r>
              <a:rPr lang="en-US" b="1" dirty="0"/>
              <a:t>MetLife HS&amp;SA</a:t>
            </a:r>
            <a:r>
              <a:rPr lang="en-US" dirty="0"/>
              <a:t> on the Apple or Android App Store on your mobile device.</a:t>
            </a:r>
          </a:p>
        </p:txBody>
      </p:sp>
      <p:sp>
        <p:nvSpPr>
          <p:cNvPr id="31" name="Text Placeholder 30">
            <a:extLst>
              <a:ext uri="{FF2B5EF4-FFF2-40B4-BE49-F238E27FC236}">
                <a16:creationId xmlns:a16="http://schemas.microsoft.com/office/drawing/2014/main" id="{284BD2CF-91D0-4ACB-AB1D-7F7145F9ACF3}"/>
              </a:ext>
            </a:extLst>
          </p:cNvPr>
          <p:cNvSpPr>
            <a:spLocks noGrp="1"/>
          </p:cNvSpPr>
          <p:nvPr>
            <p:ph type="body" sz="quarter" idx="32"/>
          </p:nvPr>
        </p:nvSpPr>
        <p:spPr/>
        <p:txBody>
          <a:bodyPr/>
          <a:lstStyle/>
          <a:p>
            <a:r>
              <a:rPr lang="en-US" dirty="0"/>
              <a:t>Eligible Expense Scanner</a:t>
            </a:r>
          </a:p>
        </p:txBody>
      </p:sp>
      <p:sp>
        <p:nvSpPr>
          <p:cNvPr id="17" name="Text Placeholder 16">
            <a:extLst>
              <a:ext uri="{FF2B5EF4-FFF2-40B4-BE49-F238E27FC236}">
                <a16:creationId xmlns:a16="http://schemas.microsoft.com/office/drawing/2014/main" id="{E8E2FE27-2F03-4552-AE75-97871A3120AD}"/>
              </a:ext>
            </a:extLst>
          </p:cNvPr>
          <p:cNvSpPr>
            <a:spLocks noGrp="1"/>
          </p:cNvSpPr>
          <p:nvPr>
            <p:ph type="body" sz="quarter" idx="33"/>
          </p:nvPr>
        </p:nvSpPr>
        <p:spPr/>
        <p:txBody>
          <a:bodyPr/>
          <a:lstStyle/>
          <a:p>
            <a:r>
              <a:rPr lang="en-US" dirty="0"/>
              <a:t>Concierge service fees</a:t>
            </a:r>
          </a:p>
          <a:p>
            <a:r>
              <a:rPr lang="en-US" dirty="0"/>
              <a:t>Cosmetic surgery</a:t>
            </a:r>
          </a:p>
          <a:p>
            <a:r>
              <a:rPr lang="en-US" dirty="0"/>
              <a:t>Deodorant</a:t>
            </a:r>
          </a:p>
          <a:p>
            <a:r>
              <a:rPr lang="en-US" dirty="0"/>
              <a:t>Exercise equipment</a:t>
            </a:r>
          </a:p>
        </p:txBody>
      </p:sp>
      <p:sp>
        <p:nvSpPr>
          <p:cNvPr id="20" name="Text Placeholder 19">
            <a:extLst>
              <a:ext uri="{FF2B5EF4-FFF2-40B4-BE49-F238E27FC236}">
                <a16:creationId xmlns:a16="http://schemas.microsoft.com/office/drawing/2014/main" id="{28375419-F856-4161-99B1-9E980B5E5625}"/>
              </a:ext>
            </a:extLst>
          </p:cNvPr>
          <p:cNvSpPr>
            <a:spLocks noGrp="1"/>
          </p:cNvSpPr>
          <p:nvPr>
            <p:ph type="body" sz="quarter" idx="34"/>
          </p:nvPr>
        </p:nvSpPr>
        <p:spPr/>
        <p:txBody>
          <a:bodyPr/>
          <a:lstStyle/>
          <a:p>
            <a:r>
              <a:rPr lang="en-US" dirty="0"/>
              <a:t>Fitness programs</a:t>
            </a:r>
          </a:p>
          <a:p>
            <a:r>
              <a:rPr lang="en-US" dirty="0"/>
              <a:t>Funeral expenses</a:t>
            </a:r>
          </a:p>
          <a:p>
            <a:r>
              <a:rPr lang="en-US" dirty="0"/>
              <a:t>Hair transplants</a:t>
            </a:r>
          </a:p>
          <a:p>
            <a:r>
              <a:rPr lang="en-US" dirty="0"/>
              <a:t>Household help</a:t>
            </a:r>
          </a:p>
        </p:txBody>
      </p:sp>
      <p:sp>
        <p:nvSpPr>
          <p:cNvPr id="52" name="Text Placeholder 51">
            <a:extLst>
              <a:ext uri="{FF2B5EF4-FFF2-40B4-BE49-F238E27FC236}">
                <a16:creationId xmlns:a16="http://schemas.microsoft.com/office/drawing/2014/main" id="{AA10A17F-D48A-414D-882E-2703D06AA8F2}"/>
              </a:ext>
            </a:extLst>
          </p:cNvPr>
          <p:cNvSpPr>
            <a:spLocks noGrp="1"/>
          </p:cNvSpPr>
          <p:nvPr>
            <p:ph type="body" sz="quarter" idx="27"/>
          </p:nvPr>
        </p:nvSpPr>
        <p:spPr/>
        <p:txBody>
          <a:bodyPr/>
          <a:lstStyle/>
          <a:p>
            <a:endParaRPr lang="en-US"/>
          </a:p>
        </p:txBody>
      </p:sp>
      <p:sp>
        <p:nvSpPr>
          <p:cNvPr id="14" name="Text Placeholder 13">
            <a:extLst>
              <a:ext uri="{FF2B5EF4-FFF2-40B4-BE49-F238E27FC236}">
                <a16:creationId xmlns:a16="http://schemas.microsoft.com/office/drawing/2014/main" id="{534E22A9-129B-46EE-A40E-F230632A12D9}"/>
              </a:ext>
            </a:extLst>
          </p:cNvPr>
          <p:cNvSpPr>
            <a:spLocks noGrp="1"/>
          </p:cNvSpPr>
          <p:nvPr>
            <p:ph type="body" sz="quarter" idx="29"/>
          </p:nvPr>
        </p:nvSpPr>
        <p:spPr/>
        <p:txBody>
          <a:bodyPr/>
          <a:lstStyle/>
          <a:p>
            <a:r>
              <a:rPr lang="en-US" dirty="0"/>
              <a:t>These expenses are typically not treated as qualified expenses.</a:t>
            </a:r>
          </a:p>
        </p:txBody>
      </p:sp>
      <p:sp>
        <p:nvSpPr>
          <p:cNvPr id="32" name="Text Placeholder 31">
            <a:extLst>
              <a:ext uri="{FF2B5EF4-FFF2-40B4-BE49-F238E27FC236}">
                <a16:creationId xmlns:a16="http://schemas.microsoft.com/office/drawing/2014/main" id="{7854AF70-28EB-4AFC-83DF-3B3DE9563588}"/>
              </a:ext>
            </a:extLst>
          </p:cNvPr>
          <p:cNvSpPr>
            <a:spLocks noGrp="1"/>
          </p:cNvSpPr>
          <p:nvPr>
            <p:ph type="body" sz="quarter" idx="35"/>
          </p:nvPr>
        </p:nvSpPr>
        <p:spPr/>
        <p:txBody>
          <a:bodyPr/>
          <a:lstStyle/>
          <a:p>
            <a:r>
              <a:rPr lang="en-US" dirty="0"/>
              <a:t>This app is designed for your Apple device (including iPhone, iPad, and iPod touch) version 6.0 and higher or Android device, version 2.2 or higher.</a:t>
            </a:r>
          </a:p>
          <a:p>
            <a:r>
              <a:rPr lang="en-US" dirty="0"/>
              <a:t>iPhone, iPad, iPod touch, iOS, and Apple App Store are registered trademarks of Apple Inc. All other trademarks and service marks are the property of their respective owners.</a:t>
            </a:r>
          </a:p>
        </p:txBody>
      </p:sp>
      <p:sp>
        <p:nvSpPr>
          <p:cNvPr id="23" name="Text Placeholder 22">
            <a:extLst>
              <a:ext uri="{FF2B5EF4-FFF2-40B4-BE49-F238E27FC236}">
                <a16:creationId xmlns:a16="http://schemas.microsoft.com/office/drawing/2014/main" id="{8F84CD0A-9CEB-4A0B-BED8-4CFEE1CC579E}"/>
              </a:ext>
            </a:extLst>
          </p:cNvPr>
          <p:cNvSpPr>
            <a:spLocks noGrp="1"/>
          </p:cNvSpPr>
          <p:nvPr>
            <p:ph type="body" sz="quarter" idx="37"/>
          </p:nvPr>
        </p:nvSpPr>
        <p:spPr/>
        <p:txBody>
          <a:bodyPr/>
          <a:lstStyle/>
          <a:p>
            <a:r>
              <a:rPr lang="en-US" dirty="0"/>
              <a:t>Illegal operations and treatments</a:t>
            </a:r>
          </a:p>
          <a:p>
            <a:r>
              <a:rPr lang="en-US" dirty="0"/>
              <a:t>Maternity clothes</a:t>
            </a:r>
          </a:p>
          <a:p>
            <a:r>
              <a:rPr lang="en-US" dirty="0"/>
              <a:t>Teeth whitening</a:t>
            </a:r>
          </a:p>
        </p:txBody>
      </p:sp>
      <p:sp>
        <p:nvSpPr>
          <p:cNvPr id="34" name="Text Placeholder 33">
            <a:extLst>
              <a:ext uri="{FF2B5EF4-FFF2-40B4-BE49-F238E27FC236}">
                <a16:creationId xmlns:a16="http://schemas.microsoft.com/office/drawing/2014/main" id="{68CD3729-6E30-4E20-856B-299FF57B11EB}"/>
              </a:ext>
            </a:extLst>
          </p:cNvPr>
          <p:cNvSpPr>
            <a:spLocks noGrp="1"/>
          </p:cNvSpPr>
          <p:nvPr>
            <p:ph type="body" sz="quarter" idx="38"/>
          </p:nvPr>
        </p:nvSpPr>
        <p:spPr/>
        <p:txBody>
          <a:bodyPr/>
          <a:lstStyle/>
          <a:p>
            <a:r>
              <a:rPr lang="en-US" dirty="0"/>
              <a:t>There are thousands of qualified expenses you can cover with your HRA. Some items may require a Medical Necessity Form or prescription from your doctor.</a:t>
            </a:r>
          </a:p>
          <a:p>
            <a:r>
              <a:rPr lang="en-US" dirty="0"/>
              <a:t>For a complete list of qualified expenses, go to </a:t>
            </a:r>
            <a:r>
              <a:rPr lang="en-US" b="1" dirty="0">
                <a:hlinkClick r:id="rId3"/>
              </a:rPr>
              <a:t>IRS Publication 502</a:t>
            </a:r>
            <a:r>
              <a:rPr lang="en-US" b="1" dirty="0"/>
              <a:t>.</a:t>
            </a:r>
            <a:r>
              <a:rPr lang="en-US" baseline="30000" dirty="0"/>
              <a:t>1</a:t>
            </a:r>
            <a:endParaRPr lang="en-US" b="1" dirty="0"/>
          </a:p>
        </p:txBody>
      </p:sp>
      <p:sp>
        <p:nvSpPr>
          <p:cNvPr id="38" name="Text Placeholder 37">
            <a:extLst>
              <a:ext uri="{FF2B5EF4-FFF2-40B4-BE49-F238E27FC236}">
                <a16:creationId xmlns:a16="http://schemas.microsoft.com/office/drawing/2014/main" id="{F12FD82E-E0A8-4955-B509-460F394B0056}"/>
              </a:ext>
            </a:extLst>
          </p:cNvPr>
          <p:cNvSpPr>
            <a:spLocks noGrp="1"/>
          </p:cNvSpPr>
          <p:nvPr>
            <p:ph type="body" sz="quarter" idx="39"/>
          </p:nvPr>
        </p:nvSpPr>
        <p:spPr>
          <a:xfrm>
            <a:off x="457200" y="7086435"/>
            <a:ext cx="4754880" cy="949569"/>
          </a:xfrm>
        </p:spPr>
        <p:txBody>
          <a:bodyPr/>
          <a:lstStyle/>
          <a:p>
            <a:r>
              <a:rPr lang="en-US" dirty="0"/>
              <a:t>Questions?</a:t>
            </a:r>
          </a:p>
          <a:p>
            <a:r>
              <a:rPr lang="en-US" b="0" dirty="0"/>
              <a:t>Contact Customer Service at (833) 571-0500</a:t>
            </a:r>
            <a:br>
              <a:rPr lang="en-US" b="0" dirty="0"/>
            </a:br>
            <a:r>
              <a:rPr lang="en-US" b="0" dirty="0"/>
              <a:t>Monday – Friday, 8 am – 8 pm ET</a:t>
            </a:r>
          </a:p>
          <a:p>
            <a:r>
              <a:rPr lang="en-US" dirty="0">
                <a:hlinkClick r:id="rId4"/>
              </a:rPr>
              <a:t>https://</a:t>
            </a:r>
            <a:r>
              <a:rPr lang="en-US" dirty="0" err="1">
                <a:hlinkClick r:id="rId4"/>
              </a:rPr>
              <a:t>HealthSavingsAndSpending.MetLife.com</a:t>
            </a:r>
            <a:endParaRPr lang="en-US" dirty="0"/>
          </a:p>
        </p:txBody>
      </p:sp>
      <p:pic>
        <p:nvPicPr>
          <p:cNvPr id="45" name="Picture 44" descr="Icon&#10;&#10;Description automatically generated">
            <a:extLst>
              <a:ext uri="{FF2B5EF4-FFF2-40B4-BE49-F238E27FC236}">
                <a16:creationId xmlns:a16="http://schemas.microsoft.com/office/drawing/2014/main" id="{929EE6A8-580C-496D-B28D-6101743BEEF4}"/>
              </a:ext>
            </a:extLst>
          </p:cNvPr>
          <p:cNvPicPr>
            <a:picLocks noChangeAspect="1"/>
          </p:cNvPicPr>
          <p:nvPr/>
        </p:nvPicPr>
        <p:blipFill>
          <a:blip r:embed="rId5"/>
          <a:stretch>
            <a:fillRect/>
          </a:stretch>
        </p:blipFill>
        <p:spPr>
          <a:xfrm>
            <a:off x="663388" y="1537448"/>
            <a:ext cx="640080" cy="640080"/>
          </a:xfrm>
          <a:prstGeom prst="rect">
            <a:avLst/>
          </a:prstGeom>
        </p:spPr>
      </p:pic>
      <p:pic>
        <p:nvPicPr>
          <p:cNvPr id="56" name="Picture 55" descr="Graphical user interface, text, application&#10;&#10;Description automatically generated">
            <a:extLst>
              <a:ext uri="{FF2B5EF4-FFF2-40B4-BE49-F238E27FC236}">
                <a16:creationId xmlns:a16="http://schemas.microsoft.com/office/drawing/2014/main" id="{24D714A9-5ADB-4E59-86F2-8B018BB121A4}"/>
              </a:ext>
            </a:extLst>
          </p:cNvPr>
          <p:cNvPicPr>
            <a:picLocks noChangeAspect="1"/>
          </p:cNvPicPr>
          <p:nvPr/>
        </p:nvPicPr>
        <p:blipFill>
          <a:blip r:embed="rId6"/>
          <a:stretch>
            <a:fillRect/>
          </a:stretch>
        </p:blipFill>
        <p:spPr>
          <a:xfrm>
            <a:off x="5486400" y="4197064"/>
            <a:ext cx="1828800" cy="3717269"/>
          </a:xfrm>
          <a:prstGeom prst="rect">
            <a:avLst/>
          </a:prstGeom>
        </p:spPr>
      </p:pic>
      <p:pic>
        <p:nvPicPr>
          <p:cNvPr id="58" name="Picture 57" descr="A picture containing text&#10;&#10;Description automatically generated">
            <a:extLst>
              <a:ext uri="{FF2B5EF4-FFF2-40B4-BE49-F238E27FC236}">
                <a16:creationId xmlns:a16="http://schemas.microsoft.com/office/drawing/2014/main" id="{220C9ADA-20D2-4574-A127-444882981A2C}"/>
              </a:ext>
            </a:extLst>
          </p:cNvPr>
          <p:cNvPicPr>
            <a:picLocks noChangeAspect="1"/>
          </p:cNvPicPr>
          <p:nvPr/>
        </p:nvPicPr>
        <p:blipFill>
          <a:blip r:embed="rId7"/>
          <a:stretch>
            <a:fillRect/>
          </a:stretch>
        </p:blipFill>
        <p:spPr>
          <a:xfrm>
            <a:off x="457200" y="5479344"/>
            <a:ext cx="2578162" cy="365760"/>
          </a:xfrm>
          <a:prstGeom prst="rect">
            <a:avLst/>
          </a:prstGeom>
        </p:spPr>
      </p:pic>
      <p:pic>
        <p:nvPicPr>
          <p:cNvPr id="28" name="Picture 27" descr="metlife_eng_logo_rgb">
            <a:extLst>
              <a:ext uri="{FF2B5EF4-FFF2-40B4-BE49-F238E27FC236}">
                <a16:creationId xmlns:a16="http://schemas.microsoft.com/office/drawing/2014/main" id="{E7293F64-7E57-274A-A306-E04192C79AB1}"/>
              </a:ext>
            </a:extLst>
          </p:cNvPr>
          <p:cNvPicPr/>
          <p:nvPr/>
        </p:nvPicPr>
        <p:blipFill rotWithShape="1">
          <a:blip r:embed="rId8">
            <a:extLst>
              <a:ext uri="{28A0092B-C50C-407E-A947-70E740481C1C}">
                <a14:useLocalDpi xmlns:a14="http://schemas.microsoft.com/office/drawing/2010/main" val="0"/>
              </a:ext>
            </a:extLst>
          </a:blip>
          <a:srcRect l="10749" t="27235" r="11127" b="26362"/>
          <a:stretch/>
        </p:blipFill>
        <p:spPr bwMode="auto">
          <a:xfrm>
            <a:off x="451052" y="9454335"/>
            <a:ext cx="1325245" cy="301625"/>
          </a:xfrm>
          <a:prstGeom prst="rect">
            <a:avLst/>
          </a:prstGeom>
          <a:noFill/>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A8EE2680-7082-6B4C-B569-C401E574DDFB}"/>
              </a:ext>
            </a:extLst>
          </p:cNvPr>
          <p:cNvSpPr txBox="1"/>
          <p:nvPr/>
        </p:nvSpPr>
        <p:spPr>
          <a:xfrm>
            <a:off x="2986975" y="9495127"/>
            <a:ext cx="4328225" cy="123111"/>
          </a:xfrm>
          <a:prstGeom prst="rect">
            <a:avLst/>
          </a:prstGeom>
          <a:noFill/>
        </p:spPr>
        <p:txBody>
          <a:bodyPr wrap="square" lIns="0" tIns="0" rIns="0" bIns="0">
            <a:spAutoFit/>
          </a:bodyPr>
          <a:lstStyle/>
          <a:p>
            <a:pPr algn="r"/>
            <a:r>
              <a:rPr lang="en-US" sz="800" b="1" spc="-20" baseline="0" dirty="0">
                <a:solidFill>
                  <a:schemeClr val="tx2">
                    <a:lumMod val="75000"/>
                  </a:schemeClr>
                </a:solidFill>
              </a:rPr>
              <a:t>MetLife Consumer Services  |  200 Park Avenue  |  New York, NY 10166</a:t>
            </a:r>
          </a:p>
        </p:txBody>
      </p:sp>
      <p:sp>
        <p:nvSpPr>
          <p:cNvPr id="21" name="TextBox 20">
            <a:extLst>
              <a:ext uri="{FF2B5EF4-FFF2-40B4-BE49-F238E27FC236}">
                <a16:creationId xmlns:a16="http://schemas.microsoft.com/office/drawing/2014/main" id="{9B37B142-911F-4B7C-BBF6-7A542E448265}"/>
              </a:ext>
            </a:extLst>
          </p:cNvPr>
          <p:cNvSpPr txBox="1"/>
          <p:nvPr/>
        </p:nvSpPr>
        <p:spPr>
          <a:xfrm>
            <a:off x="451052" y="8642761"/>
            <a:ext cx="6965748" cy="646331"/>
          </a:xfrm>
          <a:prstGeom prst="rect">
            <a:avLst/>
          </a:prstGeom>
          <a:noFill/>
        </p:spPr>
        <p:txBody>
          <a:bodyPr wrap="square" lIns="0" tIns="0" rIns="0" bIns="0" rtlCol="0">
            <a:spAutoFit/>
          </a:bodyPr>
          <a:lstStyle/>
          <a:p>
            <a:r>
              <a:rPr lang="en-US" sz="700" baseline="30000" dirty="0">
                <a:solidFill>
                  <a:schemeClr val="tx2">
                    <a:lumMod val="75000"/>
                  </a:schemeClr>
                </a:solidFill>
              </a:rPr>
              <a:t>1</a:t>
            </a:r>
            <a:r>
              <a:rPr lang="en-US" sz="700" dirty="0">
                <a:solidFill>
                  <a:schemeClr val="tx2">
                    <a:lumMod val="75000"/>
                  </a:schemeClr>
                </a:solidFill>
              </a:rPr>
              <a:t>In addition, there may be legislation or additional publications that may modify or expand available qualified expenses. Employees should refer to their employer’s plan document(s) for the latest list of qualified expenses under their plan.</a:t>
            </a:r>
          </a:p>
          <a:p>
            <a:endParaRPr lang="en-US" sz="700" dirty="0">
              <a:solidFill>
                <a:schemeClr val="tx2">
                  <a:lumMod val="75000"/>
                </a:schemeClr>
              </a:solidFill>
            </a:endParaRPr>
          </a:p>
          <a:p>
            <a:r>
              <a:rPr lang="en-US" sz="700" dirty="0">
                <a:solidFill>
                  <a:schemeClr val="tx2">
                    <a:lumMod val="75000"/>
                  </a:schemeClr>
                </a:solidFill>
              </a:rPr>
              <a:t>Like most group benefit programs, benefit programs offered by MetLife and its affiliates contain certain exclusions, exceptions, waiting periods, reductions of benefits, limitations and terms for keeping them in force. Nothing in these materials is intended to be, nor should be construed as, advice or a recommendation for a particular situation or individual. Participants should consult with their own advisors for such advice. Federal and state laws and regulations are subject to change.</a:t>
            </a:r>
          </a:p>
        </p:txBody>
      </p:sp>
    </p:spTree>
    <p:custDataLst>
      <p:tags r:id="rId1"/>
    </p:custDataLst>
    <p:extLst>
      <p:ext uri="{BB962C8B-B14F-4D97-AF65-F5344CB8AC3E}">
        <p14:creationId xmlns:p14="http://schemas.microsoft.com/office/powerpoint/2010/main" val="3408683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Q Flyer">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5af0f96-557c-40e5-b74f-4de88d247c44"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93787FE9B81E304FBB626FD423A40843" ma:contentTypeVersion="15" ma:contentTypeDescription="Create a new document." ma:contentTypeScope="" ma:versionID="24ac6ff0edebbf53dea138b895da4cd9">
  <xsd:schema xmlns:xsd="http://www.w3.org/2001/XMLSchema" xmlns:xs="http://www.w3.org/2001/XMLSchema" xmlns:p="http://schemas.microsoft.com/office/2006/metadata/properties" xmlns:ns2="d18c1617-1ac8-4b22-9cef-b2ac240d88cb" xmlns:ns3="6b5016be-864f-48cd-8f7e-30669123ed93" targetNamespace="http://schemas.microsoft.com/office/2006/metadata/properties" ma:root="true" ma:fieldsID="90198563ad957ebfaf0706a9bddd849a" ns2:_="" ns3:_="">
    <xsd:import namespace="d18c1617-1ac8-4b22-9cef-b2ac240d88cb"/>
    <xsd:import namespace="6b5016be-864f-48cd-8f7e-30669123ed93"/>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pID" minOccurs="0"/>
                <xsd:element ref="ns3:Archiv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9d7eb92-652c-4a99-8ae2-fa13e4b4bcc7}" ma:internalName="TaxCatchAll" ma:showField="CatchAllData" ma:web="b9f8672b-3ac3-489b-85be-9c8c958e969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9d7eb92-652c-4a99-8ae2-fa13e4b4bcc7}" ma:internalName="TaxCatchAllLabel" ma:readOnly="true" ma:showField="CatchAllDataLabel" ma:web="b9f8672b-3ac3-489b-85be-9c8c958e969c">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5016be-864f-48cd-8f7e-30669123ed93"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pID" ma:index="23" nillable="true" ma:displayName="pID" ma:format="Dropdown" ma:indexed="true" ma:internalName="pID">
      <xsd:simpleType>
        <xsd:restriction base="dms:Text">
          <xsd:maxLength value="255"/>
        </xsd:restriction>
      </xsd:simpleType>
    </xsd:element>
    <xsd:element name="Archive" ma:index="24" nillable="true" ma:displayName="Archive" ma:format="Dropdown" ma:internalName="Archive">
      <xsd:simpleType>
        <xsd:restriction base="dms:Text">
          <xsd:maxLength value="255"/>
        </xsd:restrictio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Length (seconds)"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ttachmentType xmlns="6b5016be-864f-48cd-8f7e-30669123ed93">Primary Attachment</AttachmentType>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DocumentName xmlns="6b5016be-864f-48cd-8f7e-30669123ed93">HRA Eligible Expenses_exp0000.pptx</DocumentName>
    <pID xmlns="6b5016be-864f-48cd-8f7e-30669123ed93">36459</pID>
    <o2a67a7f239d463099c84f831d9f71a7 xmlns="d18c1617-1ac8-4b22-9cef-b2ac240d88cb">
      <Terms xmlns="http://schemas.microsoft.com/office/infopath/2007/PartnerControls"/>
    </o2a67a7f239d463099c84f831d9f71a7>
    <UploadedBy xmlns="6b5016be-864f-48cd-8f7e-30669123ed93">Kientzler, Tom</UploadedBy>
    <Archive xmlns="6b5016be-864f-48cd-8f7e-30669123ed93" xsi:nil="true"/>
    <TaxCatchAll xmlns="d18c1617-1ac8-4b22-9cef-b2ac240d88cb"/>
  </documentManagement>
</p:properties>
</file>

<file path=customXml/itemProps1.xml><?xml version="1.0" encoding="utf-8"?>
<ds:datastoreItem xmlns:ds="http://schemas.openxmlformats.org/officeDocument/2006/customXml" ds:itemID="{C3E91339-666B-428F-B506-9A386555076F}">
  <ds:schemaRefs>
    <ds:schemaRef ds:uri="http://schemas.microsoft.com/sharepoint/v3/contenttype/forms"/>
  </ds:schemaRefs>
</ds:datastoreItem>
</file>

<file path=customXml/itemProps2.xml><?xml version="1.0" encoding="utf-8"?>
<ds:datastoreItem xmlns:ds="http://schemas.openxmlformats.org/officeDocument/2006/customXml" ds:itemID="{39B513D4-BE9A-46AB-BA47-A6EC89CCF10B}">
  <ds:schemaRefs>
    <ds:schemaRef ds:uri="Microsoft.SharePoint.Taxonomy.ContentTypeSync"/>
  </ds:schemaRefs>
</ds:datastoreItem>
</file>

<file path=customXml/itemProps3.xml><?xml version="1.0" encoding="utf-8"?>
<ds:datastoreItem xmlns:ds="http://schemas.openxmlformats.org/officeDocument/2006/customXml" ds:itemID="{A2385DAD-2496-4F84-88A7-5688A7F95E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b5016be-864f-48cd-8f7e-30669123e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B150AB-A526-41EF-B316-4E70EC5E0178}">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6b5016be-864f-48cd-8f7e-30669123ed93"/>
    <ds:schemaRef ds:uri="d18c1617-1ac8-4b22-9cef-b2ac240d88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2460</TotalTime>
  <Words>747</Words>
  <Application>Microsoft Office PowerPoint</Application>
  <PresentationFormat>Custom</PresentationFormat>
  <Paragraphs>110</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FAQ Flyer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Miles, Edward</cp:lastModifiedBy>
  <cp:revision>151</cp:revision>
  <dcterms:created xsi:type="dcterms:W3CDTF">2021-03-15T20:34:38Z</dcterms:created>
  <dcterms:modified xsi:type="dcterms:W3CDTF">2022-04-12T15:00:52Z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B2562677-76A6-4BB6-AA93-B7AAE1DB77A4</vt:lpwstr>
  </property>
  <property fmtid="{D5CDD505-2E9C-101B-9397-08002B2CF9AE}" pid="3" name="ArticulatePath">
    <vt:lpwstr>Presentation1</vt:lpwstr>
  </property>
  <property fmtid="{D5CDD505-2E9C-101B-9397-08002B2CF9AE}" pid="4" name="ContentTypeId">
    <vt:lpwstr>0x01010093787FE9B81E304FBB626FD423A40843</vt:lpwstr>
  </property>
  <property fmtid="{D5CDD505-2E9C-101B-9397-08002B2CF9AE}" pid="5" name="TaxKeyword">
    <vt:lpwstr/>
  </property>
  <property fmtid="{D5CDD505-2E9C-101B-9397-08002B2CF9AE}" pid="6" name="ML_LineOfBusiness">
    <vt:lpwstr/>
  </property>
  <property fmtid="{D5CDD505-2E9C-101B-9397-08002B2CF9AE}" pid="7" name="ML_OfficeLocation">
    <vt:lpwstr/>
  </property>
  <property fmtid="{D5CDD505-2E9C-101B-9397-08002B2CF9AE}" pid="8" name="ML_Roles">
    <vt:lpwstr/>
  </property>
  <property fmtid="{D5CDD505-2E9C-101B-9397-08002B2CF9AE}" pid="9" name="ML_Geography">
    <vt:lpwstr/>
  </property>
</Properties>
</file>